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0" r:id="rId1"/>
  </p:sldMasterIdLst>
  <p:notesMasterIdLst>
    <p:notesMasterId r:id="rId30"/>
  </p:notesMasterIdLst>
  <p:sldIdLst>
    <p:sldId id="725" r:id="rId2"/>
    <p:sldId id="811" r:id="rId3"/>
    <p:sldId id="723" r:id="rId4"/>
    <p:sldId id="724" r:id="rId5"/>
    <p:sldId id="911" r:id="rId6"/>
    <p:sldId id="916" r:id="rId7"/>
    <p:sldId id="917" r:id="rId8"/>
    <p:sldId id="873" r:id="rId9"/>
    <p:sldId id="875" r:id="rId10"/>
    <p:sldId id="848" r:id="rId11"/>
    <p:sldId id="894" r:id="rId12"/>
    <p:sldId id="926" r:id="rId13"/>
    <p:sldId id="881" r:id="rId14"/>
    <p:sldId id="882" r:id="rId15"/>
    <p:sldId id="902" r:id="rId16"/>
    <p:sldId id="903" r:id="rId17"/>
    <p:sldId id="898" r:id="rId18"/>
    <p:sldId id="904" r:id="rId19"/>
    <p:sldId id="905" r:id="rId20"/>
    <p:sldId id="918" r:id="rId21"/>
    <p:sldId id="919" r:id="rId22"/>
    <p:sldId id="921" r:id="rId23"/>
    <p:sldId id="922" r:id="rId24"/>
    <p:sldId id="923" r:id="rId25"/>
    <p:sldId id="924" r:id="rId26"/>
    <p:sldId id="925" r:id="rId27"/>
    <p:sldId id="738" r:id="rId28"/>
    <p:sldId id="73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5FCBEF"/>
    <a:srgbClr val="FFFFFF"/>
    <a:srgbClr val="339966"/>
    <a:srgbClr val="FF9999"/>
    <a:srgbClr val="000000"/>
    <a:srgbClr val="CC90AE"/>
    <a:srgbClr val="E2E577"/>
    <a:srgbClr val="FF99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6404" autoAdjust="0"/>
  </p:normalViewPr>
  <p:slideViewPr>
    <p:cSldViewPr snapToObjects="1">
      <p:cViewPr varScale="1">
        <p:scale>
          <a:sx n="106" d="100"/>
          <a:sy n="106" d="100"/>
        </p:scale>
        <p:origin x="8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92B1F-D783-493B-BFD6-A6F6612B6DDA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099F7-2DEF-47BB-A28A-2C9E24870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58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360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968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99F7-2DEF-47BB-A28A-2C9E24870B3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64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E90A-E034-4ED1-80E4-8159311C7451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6B228-1809-40F1-B7B6-BA8E1F9D2D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image" Target="../media/image26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08100" y="1638300"/>
            <a:ext cx="9270999" cy="24971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Видение команды, </a:t>
            </a:r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врачей-специалистов клиники </a:t>
            </a:r>
            <a:r>
              <a:rPr lang="ru-RU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«АЛИФМЕД», </a:t>
            </a:r>
            <a: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на Ваш путь к идеальной улыбке</a:t>
            </a:r>
          </a:p>
        </p:txBody>
      </p:sp>
      <p:sp>
        <p:nvSpPr>
          <p:cNvPr id="4" name="Подзаголовок 3"/>
          <p:cNvSpPr txBox="1">
            <a:spLocks/>
          </p:cNvSpPr>
          <p:nvPr/>
        </p:nvSpPr>
        <p:spPr>
          <a:xfrm>
            <a:off x="5238745" y="5643555"/>
            <a:ext cx="6953255" cy="121444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Лечащий врач</a:t>
            </a:r>
            <a:r>
              <a:rPr lang="ru-RU" sz="2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: </a:t>
            </a:r>
            <a:r>
              <a:rPr lang="ru-RU" sz="26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Камилов</a:t>
            </a:r>
            <a:r>
              <a:rPr lang="ru-RU" sz="2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6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Комилжон</a:t>
            </a:r>
            <a:r>
              <a:rPr lang="ru-RU" sz="2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6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Хасилжанович</a:t>
            </a:r>
            <a:endParaRPr lang="ru-RU" sz="26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</a:pPr>
            <a:r>
              <a:rPr lang="ru-RU" sz="26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Пациент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ФИО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363122"/>
            <a:ext cx="2478508" cy="4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3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C3A53FF-DB3B-4F06-9667-7A3C7E22FFF5}"/>
              </a:ext>
            </a:extLst>
          </p:cNvPr>
          <p:cNvGrpSpPr/>
          <p:nvPr/>
        </p:nvGrpSpPr>
        <p:grpSpPr>
          <a:xfrm>
            <a:off x="1137607" y="221769"/>
            <a:ext cx="10045502" cy="4424154"/>
            <a:chOff x="46347" y="2312058"/>
            <a:chExt cx="6368572" cy="2804792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9A9EA815-3579-4095-8573-F4785B30BFAD}"/>
                </a:ext>
              </a:extLst>
            </p:cNvPr>
            <p:cNvGrpSpPr/>
            <p:nvPr/>
          </p:nvGrpSpPr>
          <p:grpSpPr>
            <a:xfrm>
              <a:off x="46347" y="2312060"/>
              <a:ext cx="2940945" cy="2804790"/>
              <a:chOff x="46347" y="2312060"/>
              <a:chExt cx="2940945" cy="2804790"/>
            </a:xfrm>
          </p:grpSpPr>
          <p:pic>
            <p:nvPicPr>
              <p:cNvPr id="1026" name="Picture 2" descr="https://vk.com/doc204223641_595498477?hash=333efc880a5a8acd23&amp;dl=1d5be8acccba683d94&amp;wnd=1"/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47" y="2312060"/>
                <a:ext cx="2940945" cy="2804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Стрелка вниз 3"/>
              <p:cNvSpPr/>
              <p:nvPr/>
            </p:nvSpPr>
            <p:spPr>
              <a:xfrm>
                <a:off x="1487488" y="3645024"/>
                <a:ext cx="144016" cy="216024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4E1E443-906D-4B43-A956-A9F6B2916116}"/>
                </a:ext>
              </a:extLst>
            </p:cNvPr>
            <p:cNvGrpSpPr/>
            <p:nvPr/>
          </p:nvGrpSpPr>
          <p:grpSpPr>
            <a:xfrm>
              <a:off x="3125915" y="2312058"/>
              <a:ext cx="3289004" cy="2804790"/>
              <a:chOff x="8856651" y="2312058"/>
              <a:chExt cx="3289004" cy="2804790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56651" y="2312058"/>
                <a:ext cx="3289004" cy="2804790"/>
              </a:xfrm>
              <a:prstGeom prst="rect">
                <a:avLst/>
              </a:prstGeom>
            </p:spPr>
          </p:pic>
          <p:sp>
            <p:nvSpPr>
              <p:cNvPr id="15" name="Стрелка вниз 14"/>
              <p:cNvSpPr/>
              <p:nvPr/>
            </p:nvSpPr>
            <p:spPr>
              <a:xfrm>
                <a:off x="10560496" y="3645024"/>
                <a:ext cx="144016" cy="216024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6" name="Picture 4" descr="https://dentalteamturkey.com/wp-content/uploads/2020/01/crown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53" y="4910749"/>
            <a:ext cx="1882340" cy="172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9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312024" y="1443753"/>
            <a:ext cx="2833494" cy="4289503"/>
            <a:chOff x="6530874" y="1443753"/>
            <a:chExt cx="2833494" cy="4289503"/>
          </a:xfrm>
        </p:grpSpPr>
        <p:pic>
          <p:nvPicPr>
            <p:cNvPr id="4" name="Picture 4" descr="https://alif-med.ru/wp-content/uploads/2021/09/whatsapp-image-2021-05-10-at-18.20.14.jpeg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30874" y="1443753"/>
              <a:ext cx="2805485" cy="3539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6538887" y="5098137"/>
              <a:ext cx="2825481" cy="63511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5FCBEF"/>
              </a:solidFill>
            </a:ln>
          </p:spPr>
          <p:txBody>
            <a:bodyPr wrap="square" rtlCol="0">
              <a:noAutofit/>
            </a:bodyPr>
            <a:lstStyle/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Камилов</a:t>
              </a:r>
              <a:r>
                <a:rPr lang="ru-RU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lang="ru-RU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Комилжон</a:t>
              </a:r>
              <a:r>
                <a:rPr lang="ru-RU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lang="ru-RU" sz="1200" b="1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Хасилжанович</a:t>
              </a:r>
              <a:endPara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Хирург-</a:t>
              </a:r>
              <a:r>
                <a:rPr lang="ru-RU" sz="1200" dirty="0" err="1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имплантолог</a:t>
              </a:r>
              <a:r>
                <a:rPr lang="ru-RU" sz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/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Ортопед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999656" y="1443753"/>
            <a:ext cx="2825482" cy="4289503"/>
            <a:chOff x="177314" y="1443754"/>
            <a:chExt cx="2825482" cy="4289503"/>
          </a:xfrm>
        </p:grpSpPr>
        <p:pic>
          <p:nvPicPr>
            <p:cNvPr id="14" name="Picture 2" descr="https://zubnoystandart.ru/wp-content/cache/thumb/fc/47237df457ae4fc_455x570_notris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14" y="1443754"/>
              <a:ext cx="2825482" cy="3539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7315" y="5098137"/>
              <a:ext cx="2825481" cy="63512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E2E577"/>
              </a:solidFill>
            </a:ln>
          </p:spPr>
          <p:txBody>
            <a:bodyPr wrap="square" rtlCol="0">
              <a:noAutofit/>
            </a:bodyPr>
            <a:lstStyle/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Рахимова Алина Валерьевна</a:t>
              </a:r>
              <a:endPara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marL="457200" indent="-457200" algn="ctr" defTabSz="45720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Терапевт</a:t>
              </a:r>
              <a:endParaRPr lang="ru-RU" sz="1200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29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336"/>
            <a:ext cx="12192000" cy="54789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606496" y="1461423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E2E577"/>
                </a:solidFill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10632504" y="4437112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FF5050"/>
                </a:solidFill>
              </a:rPr>
              <a:t>8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16280" y="2093704"/>
            <a:ext cx="300418" cy="741033"/>
          </a:xfrm>
          <a:prstGeom prst="rect">
            <a:avLst/>
          </a:prstGeom>
          <a:noFill/>
          <a:ln w="9525">
            <a:solidFill>
              <a:srgbClr val="5FCBEF"/>
            </a:solidFill>
            <a:miter lim="800000"/>
            <a:headEnd/>
            <a:tailEnd/>
          </a:ln>
          <a:effectLst/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47853" y="1946270"/>
            <a:ext cx="300418" cy="741033"/>
          </a:xfrm>
          <a:prstGeom prst="rect">
            <a:avLst/>
          </a:prstGeom>
          <a:noFill/>
          <a:ln w="9525">
            <a:solidFill>
              <a:srgbClr val="5FCBEF"/>
            </a:solidFill>
            <a:miter lim="800000"/>
            <a:headEnd/>
            <a:tailEnd/>
          </a:ln>
          <a:effectLst/>
        </p:spPr>
      </p:pic>
      <p:sp>
        <p:nvSpPr>
          <p:cNvPr id="43" name="Крест 42"/>
          <p:cNvSpPr/>
          <p:nvPr/>
        </p:nvSpPr>
        <p:spPr>
          <a:xfrm rot="2973494">
            <a:off x="10082557" y="3370483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7791658" y="938496"/>
            <a:ext cx="2250080" cy="461665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II 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кв. - синус + аугментация + преддверие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427" y="330742"/>
            <a:ext cx="3243943" cy="36933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План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лечения</a:t>
            </a:r>
          </a:p>
        </p:txBody>
      </p:sp>
      <p:sp>
        <p:nvSpPr>
          <p:cNvPr id="184" name="Полилиния 183"/>
          <p:cNvSpPr/>
          <p:nvPr/>
        </p:nvSpPr>
        <p:spPr>
          <a:xfrm rot="10235080">
            <a:off x="3894348" y="2889746"/>
            <a:ext cx="468315" cy="541990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олилиния 164"/>
          <p:cNvSpPr/>
          <p:nvPr/>
        </p:nvSpPr>
        <p:spPr>
          <a:xfrm rot="11261866" flipH="1">
            <a:off x="3219465" y="2906411"/>
            <a:ext cx="701186" cy="516233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Полилиния 184"/>
          <p:cNvSpPr/>
          <p:nvPr/>
        </p:nvSpPr>
        <p:spPr>
          <a:xfrm rot="11535928" flipH="1">
            <a:off x="2519938" y="2803223"/>
            <a:ext cx="701186" cy="516233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Полилиния 186"/>
          <p:cNvSpPr/>
          <p:nvPr/>
        </p:nvSpPr>
        <p:spPr>
          <a:xfrm rot="9807091">
            <a:off x="9130975" y="2820910"/>
            <a:ext cx="701186" cy="516233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олилиния 188"/>
          <p:cNvSpPr/>
          <p:nvPr/>
        </p:nvSpPr>
        <p:spPr>
          <a:xfrm rot="10413007">
            <a:off x="8429274" y="2944736"/>
            <a:ext cx="701186" cy="516233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0008" y="2796966"/>
            <a:ext cx="1887725" cy="461665"/>
          </a:xfrm>
          <a:prstGeom prst="rect">
            <a:avLst/>
          </a:prstGeom>
          <a:noFill/>
          <a:ln>
            <a:solidFill>
              <a:srgbClr val="5FCBE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Временный </a:t>
            </a: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PMMA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-мост для наблюдения за 17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2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336"/>
            <a:ext cx="12192000" cy="54789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606496" y="1461423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E2E577"/>
                </a:solidFill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10632504" y="4437112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FF5050"/>
                </a:solidFill>
              </a:rPr>
              <a:t>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17729" y="938496"/>
            <a:ext cx="2250080" cy="461665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 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кв. - синус + аугментация + преддверие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95917" y="1946269"/>
            <a:ext cx="300418" cy="741033"/>
          </a:xfrm>
          <a:prstGeom prst="rect">
            <a:avLst/>
          </a:prstGeom>
          <a:noFill/>
          <a:ln w="9525">
            <a:solidFill>
              <a:srgbClr val="5FCBEF"/>
            </a:solidFill>
            <a:miter lim="800000"/>
            <a:headEnd/>
            <a:tailEnd/>
          </a:ln>
          <a:effectLst/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75236" y="2086682"/>
            <a:ext cx="300418" cy="741033"/>
          </a:xfrm>
          <a:prstGeom prst="rect">
            <a:avLst/>
          </a:prstGeom>
          <a:noFill/>
          <a:ln w="9525">
            <a:solidFill>
              <a:srgbClr val="5FCBEF"/>
            </a:solidFill>
            <a:miter lim="800000"/>
            <a:headEnd/>
            <a:tailEnd/>
          </a:ln>
          <a:effectLst/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16280" y="2093704"/>
            <a:ext cx="300418" cy="741033"/>
          </a:xfrm>
          <a:prstGeom prst="rect">
            <a:avLst/>
          </a:prstGeom>
          <a:noFill/>
          <a:ln w="9525">
            <a:solidFill>
              <a:srgbClr val="5FCBEF"/>
            </a:solidFill>
            <a:miter lim="800000"/>
            <a:headEnd/>
            <a:tailEnd/>
          </a:ln>
          <a:effectLst/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47853" y="1946270"/>
            <a:ext cx="300418" cy="741033"/>
          </a:xfrm>
          <a:prstGeom prst="rect">
            <a:avLst/>
          </a:prstGeom>
          <a:noFill/>
          <a:ln w="9525">
            <a:solidFill>
              <a:srgbClr val="5FCBEF"/>
            </a:solidFill>
            <a:miter lim="800000"/>
            <a:headEnd/>
            <a:tailEnd/>
          </a:ln>
          <a:effectLst/>
        </p:spPr>
      </p:pic>
      <p:sp>
        <p:nvSpPr>
          <p:cNvPr id="43" name="Крест 42"/>
          <p:cNvSpPr/>
          <p:nvPr/>
        </p:nvSpPr>
        <p:spPr>
          <a:xfrm rot="2973494">
            <a:off x="10082557" y="3370483"/>
            <a:ext cx="194576" cy="197764"/>
          </a:xfrm>
          <a:prstGeom prst="plus">
            <a:avLst>
              <a:gd name="adj" fmla="val 41666"/>
            </a:avLst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7791658" y="938496"/>
            <a:ext cx="2250080" cy="461665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II 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кв. - синус + аугментация + преддверие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427" y="330742"/>
            <a:ext cx="3243943" cy="369332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План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лечения</a:t>
            </a:r>
          </a:p>
        </p:txBody>
      </p:sp>
      <p:sp>
        <p:nvSpPr>
          <p:cNvPr id="184" name="Полилиния 183"/>
          <p:cNvSpPr/>
          <p:nvPr/>
        </p:nvSpPr>
        <p:spPr>
          <a:xfrm rot="10235080">
            <a:off x="3894348" y="2889746"/>
            <a:ext cx="468315" cy="541990"/>
          </a:xfrm>
          <a:custGeom>
            <a:avLst/>
            <a:gdLst>
              <a:gd name="connsiteX0" fmla="*/ 2381 w 404812"/>
              <a:gd name="connsiteY0" fmla="*/ 102393 h 569118"/>
              <a:gd name="connsiteX1" fmla="*/ 0 w 404812"/>
              <a:gd name="connsiteY1" fmla="*/ 235743 h 569118"/>
              <a:gd name="connsiteX2" fmla="*/ 14287 w 404812"/>
              <a:gd name="connsiteY2" fmla="*/ 323850 h 569118"/>
              <a:gd name="connsiteX3" fmla="*/ 33337 w 404812"/>
              <a:gd name="connsiteY3" fmla="*/ 400050 h 569118"/>
              <a:gd name="connsiteX4" fmla="*/ 57150 w 404812"/>
              <a:gd name="connsiteY4" fmla="*/ 454818 h 569118"/>
              <a:gd name="connsiteX5" fmla="*/ 80962 w 404812"/>
              <a:gd name="connsiteY5" fmla="*/ 504825 h 569118"/>
              <a:gd name="connsiteX6" fmla="*/ 102393 w 404812"/>
              <a:gd name="connsiteY6" fmla="*/ 535781 h 569118"/>
              <a:gd name="connsiteX7" fmla="*/ 135731 w 404812"/>
              <a:gd name="connsiteY7" fmla="*/ 564356 h 569118"/>
              <a:gd name="connsiteX8" fmla="*/ 185737 w 404812"/>
              <a:gd name="connsiteY8" fmla="*/ 569118 h 569118"/>
              <a:gd name="connsiteX9" fmla="*/ 221456 w 404812"/>
              <a:gd name="connsiteY9" fmla="*/ 564356 h 569118"/>
              <a:gd name="connsiteX10" fmla="*/ 264318 w 404812"/>
              <a:gd name="connsiteY10" fmla="*/ 533400 h 569118"/>
              <a:gd name="connsiteX11" fmla="*/ 288131 w 404812"/>
              <a:gd name="connsiteY11" fmla="*/ 500062 h 569118"/>
              <a:gd name="connsiteX12" fmla="*/ 328612 w 404812"/>
              <a:gd name="connsiteY12" fmla="*/ 442912 h 569118"/>
              <a:gd name="connsiteX13" fmla="*/ 352425 w 404812"/>
              <a:gd name="connsiteY13" fmla="*/ 352425 h 569118"/>
              <a:gd name="connsiteX14" fmla="*/ 383381 w 404812"/>
              <a:gd name="connsiteY14" fmla="*/ 283368 h 569118"/>
              <a:gd name="connsiteX15" fmla="*/ 397668 w 404812"/>
              <a:gd name="connsiteY15" fmla="*/ 238125 h 569118"/>
              <a:gd name="connsiteX16" fmla="*/ 404812 w 404812"/>
              <a:gd name="connsiteY16" fmla="*/ 190500 h 569118"/>
              <a:gd name="connsiteX17" fmla="*/ 400050 w 404812"/>
              <a:gd name="connsiteY17" fmla="*/ 130968 h 569118"/>
              <a:gd name="connsiteX18" fmla="*/ 373856 w 404812"/>
              <a:gd name="connsiteY18" fmla="*/ 83343 h 569118"/>
              <a:gd name="connsiteX19" fmla="*/ 338137 w 404812"/>
              <a:gd name="connsiteY19" fmla="*/ 40481 h 569118"/>
              <a:gd name="connsiteX20" fmla="*/ 283368 w 404812"/>
              <a:gd name="connsiteY20" fmla="*/ 28575 h 569118"/>
              <a:gd name="connsiteX21" fmla="*/ 240506 w 404812"/>
              <a:gd name="connsiteY21" fmla="*/ 23812 h 569118"/>
              <a:gd name="connsiteX22" fmla="*/ 188118 w 404812"/>
              <a:gd name="connsiteY22" fmla="*/ 11906 h 569118"/>
              <a:gd name="connsiteX23" fmla="*/ 140493 w 404812"/>
              <a:gd name="connsiteY23" fmla="*/ 2381 h 569118"/>
              <a:gd name="connsiteX24" fmla="*/ 88106 w 404812"/>
              <a:gd name="connsiteY24" fmla="*/ 0 h 569118"/>
              <a:gd name="connsiteX25" fmla="*/ 40481 w 404812"/>
              <a:gd name="connsiteY25" fmla="*/ 21431 h 569118"/>
              <a:gd name="connsiteX26" fmla="*/ 2381 w 404812"/>
              <a:gd name="connsiteY26" fmla="*/ 102393 h 56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812" h="569118">
                <a:moveTo>
                  <a:pt x="2381" y="102393"/>
                </a:moveTo>
                <a:cubicBezTo>
                  <a:pt x="1587" y="146843"/>
                  <a:pt x="794" y="191293"/>
                  <a:pt x="0" y="235743"/>
                </a:cubicBezTo>
                <a:lnTo>
                  <a:pt x="14287" y="323850"/>
                </a:lnTo>
                <a:lnTo>
                  <a:pt x="33337" y="400050"/>
                </a:lnTo>
                <a:lnTo>
                  <a:pt x="57150" y="454818"/>
                </a:lnTo>
                <a:lnTo>
                  <a:pt x="80962" y="504825"/>
                </a:lnTo>
                <a:lnTo>
                  <a:pt x="102393" y="535781"/>
                </a:lnTo>
                <a:lnTo>
                  <a:pt x="135731" y="564356"/>
                </a:lnTo>
                <a:lnTo>
                  <a:pt x="185737" y="569118"/>
                </a:lnTo>
                <a:lnTo>
                  <a:pt x="221456" y="564356"/>
                </a:lnTo>
                <a:lnTo>
                  <a:pt x="264318" y="533400"/>
                </a:lnTo>
                <a:lnTo>
                  <a:pt x="288131" y="500062"/>
                </a:lnTo>
                <a:lnTo>
                  <a:pt x="328612" y="442912"/>
                </a:lnTo>
                <a:lnTo>
                  <a:pt x="352425" y="352425"/>
                </a:lnTo>
                <a:lnTo>
                  <a:pt x="383381" y="283368"/>
                </a:lnTo>
                <a:lnTo>
                  <a:pt x="397668" y="238125"/>
                </a:lnTo>
                <a:lnTo>
                  <a:pt x="404812" y="190500"/>
                </a:lnTo>
                <a:lnTo>
                  <a:pt x="400050" y="130968"/>
                </a:lnTo>
                <a:lnTo>
                  <a:pt x="373856" y="83343"/>
                </a:lnTo>
                <a:lnTo>
                  <a:pt x="338137" y="40481"/>
                </a:lnTo>
                <a:lnTo>
                  <a:pt x="283368" y="28575"/>
                </a:lnTo>
                <a:lnTo>
                  <a:pt x="240506" y="23812"/>
                </a:lnTo>
                <a:lnTo>
                  <a:pt x="188118" y="11906"/>
                </a:lnTo>
                <a:lnTo>
                  <a:pt x="140493" y="2381"/>
                </a:lnTo>
                <a:lnTo>
                  <a:pt x="88106" y="0"/>
                </a:lnTo>
                <a:lnTo>
                  <a:pt x="40481" y="21431"/>
                </a:lnTo>
                <a:lnTo>
                  <a:pt x="2381" y="102393"/>
                </a:lnTo>
                <a:close/>
              </a:path>
            </a:pathLst>
          </a:custGeom>
          <a:solidFill>
            <a:srgbClr val="FFFFFF">
              <a:alpha val="81961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олилиния 164"/>
          <p:cNvSpPr/>
          <p:nvPr/>
        </p:nvSpPr>
        <p:spPr>
          <a:xfrm rot="11261866" flipH="1">
            <a:off x="3219465" y="2906411"/>
            <a:ext cx="701186" cy="516233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Полилиния 184"/>
          <p:cNvSpPr/>
          <p:nvPr/>
        </p:nvSpPr>
        <p:spPr>
          <a:xfrm rot="11535928" flipH="1">
            <a:off x="2519938" y="2803223"/>
            <a:ext cx="701186" cy="516233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Полилиния 186"/>
          <p:cNvSpPr/>
          <p:nvPr/>
        </p:nvSpPr>
        <p:spPr>
          <a:xfrm rot="9807091">
            <a:off x="9130975" y="2820910"/>
            <a:ext cx="701186" cy="516233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олилиния 188"/>
          <p:cNvSpPr/>
          <p:nvPr/>
        </p:nvSpPr>
        <p:spPr>
          <a:xfrm rot="10413007">
            <a:off x="8429274" y="2944736"/>
            <a:ext cx="701186" cy="516233"/>
          </a:xfrm>
          <a:custGeom>
            <a:avLst/>
            <a:gdLst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16719 w 573882"/>
              <a:gd name="connsiteY14" fmla="*/ 483394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61963 w 573882"/>
              <a:gd name="connsiteY15" fmla="*/ 447675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481013 w 573882"/>
              <a:gd name="connsiteY16" fmla="*/ 402432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84188 w 573882"/>
              <a:gd name="connsiteY15" fmla="*/ 449983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04825 w 573882"/>
              <a:gd name="connsiteY17" fmla="*/ 364332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08065 w 573882"/>
              <a:gd name="connsiteY16" fmla="*/ 399838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0382 w 573882"/>
              <a:gd name="connsiteY17" fmla="*/ 365948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33400 w 573882"/>
              <a:gd name="connsiteY18" fmla="*/ 316707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18986 w 573882"/>
              <a:gd name="connsiteY16" fmla="*/ 403672 h 500063"/>
              <a:gd name="connsiteX17" fmla="*/ 525018 w 573882"/>
              <a:gd name="connsiteY17" fmla="*/ 363729 h 500063"/>
              <a:gd name="connsiteX18" fmla="*/ 549149 w 573882"/>
              <a:gd name="connsiteY18" fmla="*/ 315643 h 500063"/>
              <a:gd name="connsiteX19" fmla="*/ 557213 w 573882"/>
              <a:gd name="connsiteY19" fmla="*/ 278607 h 500063"/>
              <a:gd name="connsiteX20" fmla="*/ 573882 w 573882"/>
              <a:gd name="connsiteY20" fmla="*/ 235744 h 500063"/>
              <a:gd name="connsiteX21" fmla="*/ 573882 w 573882"/>
              <a:gd name="connsiteY21" fmla="*/ 176213 h 500063"/>
              <a:gd name="connsiteX22" fmla="*/ 566738 w 573882"/>
              <a:gd name="connsiteY22" fmla="*/ 107157 h 500063"/>
              <a:gd name="connsiteX23" fmla="*/ 545307 w 573882"/>
              <a:gd name="connsiteY23" fmla="*/ 61913 h 500063"/>
              <a:gd name="connsiteX24" fmla="*/ 511969 w 573882"/>
              <a:gd name="connsiteY24" fmla="*/ 42863 h 500063"/>
              <a:gd name="connsiteX25" fmla="*/ 461963 w 573882"/>
              <a:gd name="connsiteY25" fmla="*/ 16669 h 500063"/>
              <a:gd name="connsiteX26" fmla="*/ 411957 w 573882"/>
              <a:gd name="connsiteY26" fmla="*/ 16669 h 500063"/>
              <a:gd name="connsiteX27" fmla="*/ 366713 w 573882"/>
              <a:gd name="connsiteY27" fmla="*/ 21432 h 500063"/>
              <a:gd name="connsiteX28" fmla="*/ 326232 w 573882"/>
              <a:gd name="connsiteY28" fmla="*/ 26194 h 500063"/>
              <a:gd name="connsiteX29" fmla="*/ 292894 w 573882"/>
              <a:gd name="connsiteY29" fmla="*/ 28575 h 500063"/>
              <a:gd name="connsiteX30" fmla="*/ 257175 w 573882"/>
              <a:gd name="connsiteY30" fmla="*/ 26194 h 500063"/>
              <a:gd name="connsiteX31" fmla="*/ 204788 w 573882"/>
              <a:gd name="connsiteY31" fmla="*/ 2382 h 500063"/>
              <a:gd name="connsiteX32" fmla="*/ 142875 w 573882"/>
              <a:gd name="connsiteY32" fmla="*/ 0 h 500063"/>
              <a:gd name="connsiteX33" fmla="*/ 40482 w 573882"/>
              <a:gd name="connsiteY33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49149 w 573882"/>
              <a:gd name="connsiteY17" fmla="*/ 315643 h 500063"/>
              <a:gd name="connsiteX18" fmla="*/ 557213 w 573882"/>
              <a:gd name="connsiteY18" fmla="*/ 278607 h 500063"/>
              <a:gd name="connsiteX19" fmla="*/ 573882 w 573882"/>
              <a:gd name="connsiteY19" fmla="*/ 235744 h 500063"/>
              <a:gd name="connsiteX20" fmla="*/ 573882 w 573882"/>
              <a:gd name="connsiteY20" fmla="*/ 176213 h 500063"/>
              <a:gd name="connsiteX21" fmla="*/ 566738 w 573882"/>
              <a:gd name="connsiteY21" fmla="*/ 107157 h 500063"/>
              <a:gd name="connsiteX22" fmla="*/ 545307 w 573882"/>
              <a:gd name="connsiteY22" fmla="*/ 61913 h 500063"/>
              <a:gd name="connsiteX23" fmla="*/ 511969 w 573882"/>
              <a:gd name="connsiteY23" fmla="*/ 42863 h 500063"/>
              <a:gd name="connsiteX24" fmla="*/ 461963 w 573882"/>
              <a:gd name="connsiteY24" fmla="*/ 16669 h 500063"/>
              <a:gd name="connsiteX25" fmla="*/ 411957 w 573882"/>
              <a:gd name="connsiteY25" fmla="*/ 16669 h 500063"/>
              <a:gd name="connsiteX26" fmla="*/ 366713 w 573882"/>
              <a:gd name="connsiteY26" fmla="*/ 21432 h 500063"/>
              <a:gd name="connsiteX27" fmla="*/ 326232 w 573882"/>
              <a:gd name="connsiteY27" fmla="*/ 26194 h 500063"/>
              <a:gd name="connsiteX28" fmla="*/ 292894 w 573882"/>
              <a:gd name="connsiteY28" fmla="*/ 28575 h 500063"/>
              <a:gd name="connsiteX29" fmla="*/ 257175 w 573882"/>
              <a:gd name="connsiteY29" fmla="*/ 26194 h 500063"/>
              <a:gd name="connsiteX30" fmla="*/ 204788 w 573882"/>
              <a:gd name="connsiteY30" fmla="*/ 2382 h 500063"/>
              <a:gd name="connsiteX31" fmla="*/ 142875 w 573882"/>
              <a:gd name="connsiteY31" fmla="*/ 0 h 500063"/>
              <a:gd name="connsiteX32" fmla="*/ 40482 w 573882"/>
              <a:gd name="connsiteY32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25018 w 573882"/>
              <a:gd name="connsiteY16" fmla="*/ 363729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3882 w 573882"/>
              <a:gd name="connsiteY18" fmla="*/ 235744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72088 w 573882"/>
              <a:gd name="connsiteY14" fmla="*/ 491847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140 w 573882"/>
              <a:gd name="connsiteY15" fmla="*/ 456731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8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2875 w 573882"/>
              <a:gd name="connsiteY8" fmla="*/ 497682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500063"/>
              <a:gd name="connsiteX1" fmla="*/ 11907 w 573882"/>
              <a:gd name="connsiteY1" fmla="*/ 61913 h 500063"/>
              <a:gd name="connsiteX2" fmla="*/ 4763 w 573882"/>
              <a:gd name="connsiteY2" fmla="*/ 128588 h 500063"/>
              <a:gd name="connsiteX3" fmla="*/ 0 w 573882"/>
              <a:gd name="connsiteY3" fmla="*/ 216694 h 500063"/>
              <a:gd name="connsiteX4" fmla="*/ 11907 w 573882"/>
              <a:gd name="connsiteY4" fmla="*/ 297657 h 500063"/>
              <a:gd name="connsiteX5" fmla="*/ 23813 w 573882"/>
              <a:gd name="connsiteY5" fmla="*/ 390525 h 500063"/>
              <a:gd name="connsiteX6" fmla="*/ 47625 w 573882"/>
              <a:gd name="connsiteY6" fmla="*/ 442913 h 500063"/>
              <a:gd name="connsiteX7" fmla="*/ 64294 w 573882"/>
              <a:gd name="connsiteY7" fmla="*/ 478632 h 500063"/>
              <a:gd name="connsiteX8" fmla="*/ 141035 w 573882"/>
              <a:gd name="connsiteY8" fmla="*/ 492087 h 500063"/>
              <a:gd name="connsiteX9" fmla="*/ 192882 w 573882"/>
              <a:gd name="connsiteY9" fmla="*/ 500063 h 500063"/>
              <a:gd name="connsiteX10" fmla="*/ 235744 w 573882"/>
              <a:gd name="connsiteY10" fmla="*/ 483394 h 500063"/>
              <a:gd name="connsiteX11" fmla="*/ 283369 w 573882"/>
              <a:gd name="connsiteY11" fmla="*/ 483394 h 500063"/>
              <a:gd name="connsiteX12" fmla="*/ 314325 w 573882"/>
              <a:gd name="connsiteY12" fmla="*/ 488157 h 500063"/>
              <a:gd name="connsiteX13" fmla="*/ 373857 w 573882"/>
              <a:gd name="connsiteY13" fmla="*/ 495300 h 500063"/>
              <a:gd name="connsiteX14" fmla="*/ 466185 w 573882"/>
              <a:gd name="connsiteY14" fmla="*/ 480427 h 500063"/>
              <a:gd name="connsiteX15" fmla="*/ 497833 w 573882"/>
              <a:gd name="connsiteY15" fmla="*/ 478413 h 500063"/>
              <a:gd name="connsiteX16" fmla="*/ 530919 w 573882"/>
              <a:gd name="connsiteY16" fmla="*/ 375148 h 500063"/>
              <a:gd name="connsiteX17" fmla="*/ 557213 w 573882"/>
              <a:gd name="connsiteY17" fmla="*/ 278607 h 500063"/>
              <a:gd name="connsiteX18" fmla="*/ 571659 w 573882"/>
              <a:gd name="connsiteY18" fmla="*/ 235513 h 500063"/>
              <a:gd name="connsiteX19" fmla="*/ 573882 w 573882"/>
              <a:gd name="connsiteY19" fmla="*/ 176213 h 500063"/>
              <a:gd name="connsiteX20" fmla="*/ 566738 w 573882"/>
              <a:gd name="connsiteY20" fmla="*/ 107157 h 500063"/>
              <a:gd name="connsiteX21" fmla="*/ 545307 w 573882"/>
              <a:gd name="connsiteY21" fmla="*/ 61913 h 500063"/>
              <a:gd name="connsiteX22" fmla="*/ 511969 w 573882"/>
              <a:gd name="connsiteY22" fmla="*/ 42863 h 500063"/>
              <a:gd name="connsiteX23" fmla="*/ 461963 w 573882"/>
              <a:gd name="connsiteY23" fmla="*/ 16669 h 500063"/>
              <a:gd name="connsiteX24" fmla="*/ 411957 w 573882"/>
              <a:gd name="connsiteY24" fmla="*/ 16669 h 500063"/>
              <a:gd name="connsiteX25" fmla="*/ 366713 w 573882"/>
              <a:gd name="connsiteY25" fmla="*/ 21432 h 500063"/>
              <a:gd name="connsiteX26" fmla="*/ 326232 w 573882"/>
              <a:gd name="connsiteY26" fmla="*/ 26194 h 500063"/>
              <a:gd name="connsiteX27" fmla="*/ 292894 w 573882"/>
              <a:gd name="connsiteY27" fmla="*/ 28575 h 500063"/>
              <a:gd name="connsiteX28" fmla="*/ 257175 w 573882"/>
              <a:gd name="connsiteY28" fmla="*/ 26194 h 500063"/>
              <a:gd name="connsiteX29" fmla="*/ 204788 w 573882"/>
              <a:gd name="connsiteY29" fmla="*/ 2382 h 500063"/>
              <a:gd name="connsiteX30" fmla="*/ 142875 w 573882"/>
              <a:gd name="connsiteY30" fmla="*/ 0 h 500063"/>
              <a:gd name="connsiteX31" fmla="*/ 40482 w 573882"/>
              <a:gd name="connsiteY31" fmla="*/ 16669 h 500063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64294 w 573882"/>
              <a:gd name="connsiteY7" fmla="*/ 478632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41035 w 573882"/>
              <a:gd name="connsiteY8" fmla="*/ 492087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4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  <a:gd name="connsiteX0" fmla="*/ 40482 w 573882"/>
              <a:gd name="connsiteY0" fmla="*/ 16669 h 495300"/>
              <a:gd name="connsiteX1" fmla="*/ 11907 w 573882"/>
              <a:gd name="connsiteY1" fmla="*/ 61913 h 495300"/>
              <a:gd name="connsiteX2" fmla="*/ 4763 w 573882"/>
              <a:gd name="connsiteY2" fmla="*/ 128588 h 495300"/>
              <a:gd name="connsiteX3" fmla="*/ 0 w 573882"/>
              <a:gd name="connsiteY3" fmla="*/ 216694 h 495300"/>
              <a:gd name="connsiteX4" fmla="*/ 11907 w 573882"/>
              <a:gd name="connsiteY4" fmla="*/ 297657 h 495300"/>
              <a:gd name="connsiteX5" fmla="*/ 23813 w 573882"/>
              <a:gd name="connsiteY5" fmla="*/ 390525 h 495300"/>
              <a:gd name="connsiteX6" fmla="*/ 47625 w 573882"/>
              <a:gd name="connsiteY6" fmla="*/ 442913 h 495300"/>
              <a:gd name="connsiteX7" fmla="*/ 57434 w 573882"/>
              <a:gd name="connsiteY7" fmla="*/ 480621 h 495300"/>
              <a:gd name="connsiteX8" fmla="*/ 139578 w 573882"/>
              <a:gd name="connsiteY8" fmla="*/ 481130 h 495300"/>
              <a:gd name="connsiteX9" fmla="*/ 186979 w 573882"/>
              <a:gd name="connsiteY9" fmla="*/ 488645 h 495300"/>
              <a:gd name="connsiteX10" fmla="*/ 235744 w 573882"/>
              <a:gd name="connsiteY10" fmla="*/ 483394 h 495300"/>
              <a:gd name="connsiteX11" fmla="*/ 283369 w 573882"/>
              <a:gd name="connsiteY11" fmla="*/ 483394 h 495300"/>
              <a:gd name="connsiteX12" fmla="*/ 314325 w 573882"/>
              <a:gd name="connsiteY12" fmla="*/ 488157 h 495300"/>
              <a:gd name="connsiteX13" fmla="*/ 373857 w 573882"/>
              <a:gd name="connsiteY13" fmla="*/ 495300 h 495300"/>
              <a:gd name="connsiteX14" fmla="*/ 466185 w 573882"/>
              <a:gd name="connsiteY14" fmla="*/ 480427 h 495300"/>
              <a:gd name="connsiteX15" fmla="*/ 497833 w 573882"/>
              <a:gd name="connsiteY15" fmla="*/ 478413 h 495300"/>
              <a:gd name="connsiteX16" fmla="*/ 530919 w 573882"/>
              <a:gd name="connsiteY16" fmla="*/ 375148 h 495300"/>
              <a:gd name="connsiteX17" fmla="*/ 557213 w 573882"/>
              <a:gd name="connsiteY17" fmla="*/ 278607 h 495300"/>
              <a:gd name="connsiteX18" fmla="*/ 571659 w 573882"/>
              <a:gd name="connsiteY18" fmla="*/ 235513 h 495300"/>
              <a:gd name="connsiteX19" fmla="*/ 573882 w 573882"/>
              <a:gd name="connsiteY19" fmla="*/ 176213 h 495300"/>
              <a:gd name="connsiteX20" fmla="*/ 566738 w 573882"/>
              <a:gd name="connsiteY20" fmla="*/ 107157 h 495300"/>
              <a:gd name="connsiteX21" fmla="*/ 545307 w 573882"/>
              <a:gd name="connsiteY21" fmla="*/ 61913 h 495300"/>
              <a:gd name="connsiteX22" fmla="*/ 511969 w 573882"/>
              <a:gd name="connsiteY22" fmla="*/ 42863 h 495300"/>
              <a:gd name="connsiteX23" fmla="*/ 461963 w 573882"/>
              <a:gd name="connsiteY23" fmla="*/ 16669 h 495300"/>
              <a:gd name="connsiteX24" fmla="*/ 411957 w 573882"/>
              <a:gd name="connsiteY24" fmla="*/ 16669 h 495300"/>
              <a:gd name="connsiteX25" fmla="*/ 366713 w 573882"/>
              <a:gd name="connsiteY25" fmla="*/ 21432 h 495300"/>
              <a:gd name="connsiteX26" fmla="*/ 326232 w 573882"/>
              <a:gd name="connsiteY26" fmla="*/ 26194 h 495300"/>
              <a:gd name="connsiteX27" fmla="*/ 292894 w 573882"/>
              <a:gd name="connsiteY27" fmla="*/ 28575 h 495300"/>
              <a:gd name="connsiteX28" fmla="*/ 257175 w 573882"/>
              <a:gd name="connsiteY28" fmla="*/ 26194 h 495300"/>
              <a:gd name="connsiteX29" fmla="*/ 204788 w 573882"/>
              <a:gd name="connsiteY29" fmla="*/ 2382 h 495300"/>
              <a:gd name="connsiteX30" fmla="*/ 142875 w 573882"/>
              <a:gd name="connsiteY30" fmla="*/ 0 h 495300"/>
              <a:gd name="connsiteX31" fmla="*/ 40482 w 573882"/>
              <a:gd name="connsiteY31" fmla="*/ 16669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3882" h="495300">
                <a:moveTo>
                  <a:pt x="40482" y="16669"/>
                </a:moveTo>
                <a:lnTo>
                  <a:pt x="11907" y="61913"/>
                </a:lnTo>
                <a:lnTo>
                  <a:pt x="4763" y="128588"/>
                </a:lnTo>
                <a:lnTo>
                  <a:pt x="0" y="216694"/>
                </a:lnTo>
                <a:lnTo>
                  <a:pt x="11907" y="297657"/>
                </a:lnTo>
                <a:lnTo>
                  <a:pt x="23813" y="390525"/>
                </a:lnTo>
                <a:lnTo>
                  <a:pt x="47625" y="442913"/>
                </a:lnTo>
                <a:lnTo>
                  <a:pt x="57434" y="480621"/>
                </a:lnTo>
                <a:lnTo>
                  <a:pt x="139578" y="481130"/>
                </a:lnTo>
                <a:lnTo>
                  <a:pt x="186979" y="488645"/>
                </a:lnTo>
                <a:lnTo>
                  <a:pt x="235744" y="483394"/>
                </a:lnTo>
                <a:lnTo>
                  <a:pt x="283369" y="483394"/>
                </a:lnTo>
                <a:lnTo>
                  <a:pt x="314325" y="488157"/>
                </a:lnTo>
                <a:lnTo>
                  <a:pt x="373857" y="495300"/>
                </a:lnTo>
                <a:lnTo>
                  <a:pt x="466185" y="480427"/>
                </a:lnTo>
                <a:lnTo>
                  <a:pt x="497833" y="478413"/>
                </a:lnTo>
                <a:lnTo>
                  <a:pt x="530919" y="375148"/>
                </a:lnTo>
                <a:cubicBezTo>
                  <a:pt x="540931" y="345461"/>
                  <a:pt x="549069" y="299938"/>
                  <a:pt x="557213" y="278607"/>
                </a:cubicBezTo>
                <a:lnTo>
                  <a:pt x="571659" y="235513"/>
                </a:lnTo>
                <a:lnTo>
                  <a:pt x="573882" y="176213"/>
                </a:lnTo>
                <a:lnTo>
                  <a:pt x="566738" y="107157"/>
                </a:lnTo>
                <a:lnTo>
                  <a:pt x="545307" y="61913"/>
                </a:lnTo>
                <a:lnTo>
                  <a:pt x="511969" y="42863"/>
                </a:lnTo>
                <a:lnTo>
                  <a:pt x="461963" y="16669"/>
                </a:lnTo>
                <a:lnTo>
                  <a:pt x="411957" y="16669"/>
                </a:lnTo>
                <a:lnTo>
                  <a:pt x="366713" y="21432"/>
                </a:lnTo>
                <a:lnTo>
                  <a:pt x="326232" y="26194"/>
                </a:lnTo>
                <a:lnTo>
                  <a:pt x="292894" y="28575"/>
                </a:lnTo>
                <a:lnTo>
                  <a:pt x="257175" y="26194"/>
                </a:lnTo>
                <a:lnTo>
                  <a:pt x="204788" y="2382"/>
                </a:lnTo>
                <a:lnTo>
                  <a:pt x="142875" y="0"/>
                </a:lnTo>
                <a:lnTo>
                  <a:pt x="40482" y="16669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0008" y="2796966"/>
            <a:ext cx="1887725" cy="461665"/>
          </a:xfrm>
          <a:prstGeom prst="rect">
            <a:avLst/>
          </a:prstGeom>
          <a:noFill/>
          <a:ln>
            <a:solidFill>
              <a:srgbClr val="5FCBE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Временный </a:t>
            </a: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PMMA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-мост для наблюдения за 17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19336" y="105569"/>
            <a:ext cx="2108507" cy="443111"/>
          </a:xfrm>
        </p:spPr>
        <p:txBody>
          <a:bodyPr>
            <a:normAutofit/>
          </a:bodyPr>
          <a:lstStyle/>
          <a:p>
            <a:r>
              <a:rPr lang="ru-RU" sz="2000" dirty="0"/>
              <a:t>План лечения:</a:t>
            </a:r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5303912" y="4640458"/>
            <a:ext cx="1584176" cy="3017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Итого </a:t>
            </a:r>
            <a:r>
              <a:rPr lang="en-US" sz="1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~</a:t>
            </a:r>
            <a:r>
              <a:rPr lang="ru-RU" sz="1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 год</a:t>
            </a:r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54941" y="3145936"/>
            <a:ext cx="1213477" cy="49908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Имплантация</a:t>
            </a:r>
          </a:p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слева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68308" y="3145936"/>
            <a:ext cx="601726" cy="49908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СТТ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56440" y="3145936"/>
            <a:ext cx="1729060" cy="499088"/>
          </a:xfrm>
          <a:prstGeom prst="rect">
            <a:avLst/>
          </a:prstGeom>
          <a:solidFill>
            <a:schemeClr val="tx1"/>
          </a:solidFill>
          <a:ln>
            <a:solidFill>
              <a:srgbClr val="5FCBEF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Протезирование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1976439" y="3145936"/>
            <a:ext cx="807985" cy="499088"/>
          </a:xfrm>
          <a:prstGeom prst="rect">
            <a:avLst/>
          </a:prstGeom>
          <a:solidFill>
            <a:schemeClr val="tx1"/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Санация</a:t>
            </a:r>
          </a:p>
        </p:txBody>
      </p:sp>
      <p:sp>
        <p:nvSpPr>
          <p:cNvPr id="51" name="Стрелка вправо 29">
            <a:extLst>
              <a:ext uri="{FF2B5EF4-FFF2-40B4-BE49-F238E27FC236}">
                <a16:creationId xmlns:a16="http://schemas.microsoft.com/office/drawing/2014/main" id="{A26D4522-63F7-410F-A663-ED8F973B4CF2}"/>
              </a:ext>
            </a:extLst>
          </p:cNvPr>
          <p:cNvSpPr/>
          <p:nvPr/>
        </p:nvSpPr>
        <p:spPr>
          <a:xfrm>
            <a:off x="4602546" y="3190295"/>
            <a:ext cx="3640460" cy="416629"/>
          </a:xfrm>
          <a:prstGeom prst="rightArrow">
            <a:avLst/>
          </a:prstGeom>
          <a:noFill/>
          <a:ln w="127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  <p:sp>
        <p:nvSpPr>
          <p:cNvPr id="53" name="Стрелка вправо 29">
            <a:extLst>
              <a:ext uri="{FF2B5EF4-FFF2-40B4-BE49-F238E27FC236}">
                <a16:creationId xmlns:a16="http://schemas.microsoft.com/office/drawing/2014/main" id="{E5F698EB-7964-4BB8-BA2F-6E1040B3CF15}"/>
              </a:ext>
            </a:extLst>
          </p:cNvPr>
          <p:cNvSpPr/>
          <p:nvPr/>
        </p:nvSpPr>
        <p:spPr>
          <a:xfrm>
            <a:off x="9063388" y="3190295"/>
            <a:ext cx="867750" cy="416629"/>
          </a:xfrm>
          <a:prstGeom prst="rightArrow">
            <a:avLst/>
          </a:prstGeom>
          <a:noFill/>
          <a:ln w="127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  <p:sp>
        <p:nvSpPr>
          <p:cNvPr id="54" name="Стрелка вправо 29">
            <a:extLst>
              <a:ext uri="{FF2B5EF4-FFF2-40B4-BE49-F238E27FC236}">
                <a16:creationId xmlns:a16="http://schemas.microsoft.com/office/drawing/2014/main" id="{EFBF3331-3871-400A-A219-24A8E388B951}"/>
              </a:ext>
            </a:extLst>
          </p:cNvPr>
          <p:cNvSpPr/>
          <p:nvPr/>
        </p:nvSpPr>
        <p:spPr>
          <a:xfrm>
            <a:off x="2894628" y="3190295"/>
            <a:ext cx="278593" cy="416629"/>
          </a:xfrm>
          <a:prstGeom prst="rightArrow">
            <a:avLst/>
          </a:prstGeom>
          <a:noFill/>
          <a:ln w="12700">
            <a:solidFill>
              <a:srgbClr val="E2E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A4C006-86E0-4732-974B-21F5F8F94CBB}"/>
              </a:ext>
            </a:extLst>
          </p:cNvPr>
          <p:cNvSpPr txBox="1"/>
          <p:nvPr/>
        </p:nvSpPr>
        <p:spPr>
          <a:xfrm>
            <a:off x="3295216" y="2420888"/>
            <a:ext cx="6635922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От 8 </a:t>
            </a: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мес.</a:t>
            </a:r>
          </a:p>
        </p:txBody>
      </p:sp>
      <p:sp>
        <p:nvSpPr>
          <p:cNvPr id="60" name="Левая фигурная скобка 59">
            <a:extLst>
              <a:ext uri="{FF2B5EF4-FFF2-40B4-BE49-F238E27FC236}">
                <a16:creationId xmlns:a16="http://schemas.microsoft.com/office/drawing/2014/main" id="{03174B7D-AEE9-46DE-B545-2B01DD390377}"/>
              </a:ext>
            </a:extLst>
          </p:cNvPr>
          <p:cNvSpPr/>
          <p:nvPr/>
        </p:nvSpPr>
        <p:spPr>
          <a:xfrm rot="5400000">
            <a:off x="6454164" y="-434266"/>
            <a:ext cx="284628" cy="6683719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E8AC62E-17B4-4854-B189-A27AE4405D4E}"/>
              </a:ext>
            </a:extLst>
          </p:cNvPr>
          <p:cNvSpPr txBox="1"/>
          <p:nvPr/>
        </p:nvSpPr>
        <p:spPr>
          <a:xfrm>
            <a:off x="10097038" y="2420888"/>
            <a:ext cx="1688462" cy="33674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2 мес</a:t>
            </a:r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62" name="Левая фигурная скобка 61">
            <a:extLst>
              <a:ext uri="{FF2B5EF4-FFF2-40B4-BE49-F238E27FC236}">
                <a16:creationId xmlns:a16="http://schemas.microsoft.com/office/drawing/2014/main" id="{F442B86D-3E32-4473-8F9F-232AE7E4460D}"/>
              </a:ext>
            </a:extLst>
          </p:cNvPr>
          <p:cNvSpPr/>
          <p:nvPr/>
        </p:nvSpPr>
        <p:spPr>
          <a:xfrm rot="5400000">
            <a:off x="10778655" y="2043064"/>
            <a:ext cx="284628" cy="1729060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5FCB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4915" y="3145936"/>
            <a:ext cx="1284423" cy="499088"/>
          </a:xfrm>
          <a:prstGeom prst="rect">
            <a:avLst/>
          </a:prstGeom>
          <a:solidFill>
            <a:schemeClr val="tx1"/>
          </a:solidFill>
          <a:ln>
            <a:solidFill>
              <a:srgbClr val="5FCBEF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Временный </a:t>
            </a:r>
          </a:p>
          <a:p>
            <a:pPr marL="457200" indent="-457200" algn="ctr" defTabSz="457200">
              <a:spcBef>
                <a:spcPct val="0"/>
              </a:spcBef>
              <a:defRPr/>
            </a:pP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PMMA-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мост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Стрелка вправо 29">
            <a:extLst>
              <a:ext uri="{FF2B5EF4-FFF2-40B4-BE49-F238E27FC236}">
                <a16:creationId xmlns:a16="http://schemas.microsoft.com/office/drawing/2014/main" id="{EFBF3331-3871-400A-A219-24A8E388B951}"/>
              </a:ext>
            </a:extLst>
          </p:cNvPr>
          <p:cNvSpPr/>
          <p:nvPr/>
        </p:nvSpPr>
        <p:spPr>
          <a:xfrm>
            <a:off x="1619634" y="3190295"/>
            <a:ext cx="278593" cy="416629"/>
          </a:xfrm>
          <a:prstGeom prst="rightArrow">
            <a:avLst/>
          </a:prstGeom>
          <a:noFill/>
          <a:ln w="12700">
            <a:solidFill>
              <a:srgbClr val="5FCB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/>
          </a:p>
        </p:txBody>
      </p:sp>
      <p:sp>
        <p:nvSpPr>
          <p:cNvPr id="26" name="TextBox 25"/>
          <p:cNvSpPr txBox="1"/>
          <p:nvPr/>
        </p:nvSpPr>
        <p:spPr>
          <a:xfrm>
            <a:off x="5798117" y="3139986"/>
            <a:ext cx="1213477" cy="49908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Имплантация</a:t>
            </a:r>
          </a:p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справа (?)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2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b="1"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b="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4"/>
          <a:stretch/>
        </p:blipFill>
        <p:spPr>
          <a:xfrm>
            <a:off x="1" y="0"/>
            <a:ext cx="6096000" cy="3429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4"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096000" y="-1"/>
            <a:ext cx="0" cy="68853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-5184" y="3429000"/>
            <a:ext cx="121971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-24680" y="0"/>
            <a:ext cx="12216680" cy="688538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429000"/>
            <a:ext cx="6096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20230" r="10733" b="10960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096000" y="-1"/>
            <a:ext cx="0" cy="68853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-5184" y="3429000"/>
            <a:ext cx="121971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-24680" y="0"/>
            <a:ext cx="12216680" cy="688538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635" r="1"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635" r="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624"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1" b="15624"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096000" y="-1"/>
            <a:ext cx="0" cy="68853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-5184" y="3429000"/>
            <a:ext cx="121971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-24680" y="0"/>
            <a:ext cx="12216680" cy="688538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0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1880" y="1376772"/>
            <a:ext cx="6100120" cy="4088583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376772"/>
            <a:ext cx="6106924" cy="4088583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80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8717"/>
            <a:ext cx="6096000" cy="34290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718717"/>
            <a:ext cx="6096000" cy="34290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79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1237" r="16509" b="14563"/>
          <a:stretch/>
        </p:blipFill>
        <p:spPr>
          <a:xfrm>
            <a:off x="0" y="980728"/>
            <a:ext cx="6096000" cy="4896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4922" r="13561" b="4922"/>
          <a:stretch/>
        </p:blipFill>
        <p:spPr>
          <a:xfrm>
            <a:off x="6096000" y="980728"/>
            <a:ext cx="6096000" cy="4896544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>
            <a:stCxn id="32" idx="2"/>
          </p:cNvCxnSpPr>
          <p:nvPr/>
        </p:nvCxnSpPr>
        <p:spPr>
          <a:xfrm>
            <a:off x="6096000" y="700087"/>
            <a:ext cx="0" cy="6157913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/>
              <a:t>Текущая клиническая ситуация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60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Видео 02-03-2022 20472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201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0300" y="0"/>
            <a:ext cx="73914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21901" y="448636"/>
            <a:ext cx="2622201" cy="4429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Техническая часть</a:t>
            </a:r>
            <a:endParaRPr lang="ru-RU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384524" y="745339"/>
            <a:ext cx="1406176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1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идео 02-03-2022 2117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0"/>
            <a:ext cx="77724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21901" y="448636"/>
            <a:ext cx="2622201" cy="4429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Проверка функции</a:t>
            </a:r>
            <a:endParaRPr lang="ru-RU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384524" y="745339"/>
            <a:ext cx="1406176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95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106856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8360" r="24966" b="1262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8" t="7501" r="23803" b="12140"/>
          <a:stretch/>
        </p:blipFill>
        <p:spPr>
          <a:xfrm>
            <a:off x="6093151" y="0"/>
            <a:ext cx="6098849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t="6786" r="27620" b="21965"/>
          <a:stretch/>
        </p:blipFill>
        <p:spPr>
          <a:xfrm>
            <a:off x="6081486" y="0"/>
            <a:ext cx="6110514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081486" y="4368800"/>
            <a:ext cx="827314" cy="1640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4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t="6786" r="27620" b="21965"/>
          <a:stretch/>
        </p:blipFill>
        <p:spPr>
          <a:xfrm>
            <a:off x="6081486" y="0"/>
            <a:ext cx="611051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6" t="2069" r="22565" b="7793"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081486" y="4368800"/>
            <a:ext cx="827314" cy="1640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8763" t="-501" r="17726" b="10201"/>
          <a:stretch/>
        </p:blipFill>
        <p:spPr>
          <a:xfrm>
            <a:off x="0" y="1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415" t="2744" r="1871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8763" t="-501" r="17726" b="10201"/>
          <a:stretch/>
        </p:blipFill>
        <p:spPr>
          <a:xfrm>
            <a:off x="0" y="1"/>
            <a:ext cx="6096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776686" y="4368800"/>
            <a:ext cx="827314" cy="1640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92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2527" r="16006" b="-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124" r="12743"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19336" y="105569"/>
            <a:ext cx="2108507" cy="443111"/>
          </a:xfrm>
        </p:spPr>
        <p:txBody>
          <a:bodyPr>
            <a:normAutofit/>
          </a:bodyPr>
          <a:lstStyle/>
          <a:p>
            <a:r>
              <a:rPr lang="ru-RU" sz="2000" dirty="0"/>
              <a:t>План лечения: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85565" y="4531211"/>
            <a:ext cx="1729060" cy="274098"/>
          </a:xfrm>
          <a:prstGeom prst="rect">
            <a:avLst/>
          </a:prstGeom>
          <a:solidFill>
            <a:schemeClr val="tx1"/>
          </a:solidFill>
          <a:ln>
            <a:solidFill>
              <a:srgbClr val="5FCBEF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Ортопедия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5565" y="3931571"/>
            <a:ext cx="1729060" cy="27409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Хирургия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14625" y="4531211"/>
            <a:ext cx="1729060" cy="274098"/>
          </a:xfrm>
          <a:prstGeom prst="rect">
            <a:avLst/>
          </a:prstGeom>
          <a:solidFill>
            <a:schemeClr val="tx1"/>
          </a:solidFill>
          <a:ln>
            <a:solidFill>
              <a:srgbClr val="5FCBEF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14625" y="3931571"/>
            <a:ext cx="1729060" cy="27409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2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Левая фигурная скобка 27">
            <a:extLst>
              <a:ext uri="{FF2B5EF4-FFF2-40B4-BE49-F238E27FC236}">
                <a16:creationId xmlns:a16="http://schemas.microsoft.com/office/drawing/2014/main" id="{03174B7D-AEE9-46DE-B545-2B01DD390377}"/>
              </a:ext>
            </a:extLst>
          </p:cNvPr>
          <p:cNvSpPr/>
          <p:nvPr/>
        </p:nvSpPr>
        <p:spPr>
          <a:xfrm rot="10800000">
            <a:off x="8528328" y="3931571"/>
            <a:ext cx="284628" cy="873738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FCD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73808" y="4152562"/>
            <a:ext cx="1729060" cy="499088"/>
          </a:xfrm>
          <a:prstGeom prst="rect">
            <a:avLst/>
          </a:prstGeom>
          <a:solidFill>
            <a:schemeClr val="tx1"/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Итого </a:t>
            </a: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~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 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год</a:t>
            </a:r>
            <a:endParaRPr lang="ru-RU" sz="12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56505" y="3931571"/>
            <a:ext cx="1729060" cy="873738"/>
          </a:xfrm>
          <a:prstGeom prst="rect">
            <a:avLst/>
          </a:prstGeom>
          <a:solidFill>
            <a:schemeClr val="tx1"/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Слева и справа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85565" y="2678720"/>
            <a:ext cx="1729060" cy="274098"/>
          </a:xfrm>
          <a:prstGeom prst="rect">
            <a:avLst/>
          </a:prstGeom>
          <a:solidFill>
            <a:schemeClr val="tx1"/>
          </a:solidFill>
          <a:ln>
            <a:solidFill>
              <a:srgbClr val="5FCBEF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Ортопедия</a:t>
            </a: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85565" y="2079080"/>
            <a:ext cx="1729060" cy="27409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Хирургия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14625" y="2678720"/>
            <a:ext cx="1729060" cy="274098"/>
          </a:xfrm>
          <a:prstGeom prst="rect">
            <a:avLst/>
          </a:prstGeom>
          <a:solidFill>
            <a:schemeClr val="tx1"/>
          </a:solidFill>
          <a:ln>
            <a:solidFill>
              <a:srgbClr val="5FCBEF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14625" y="2079080"/>
            <a:ext cx="1729060" cy="274098"/>
          </a:xfrm>
          <a:prstGeom prst="rect">
            <a:avLst/>
          </a:prstGeom>
          <a:solidFill>
            <a:schemeClr val="tx1"/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2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" name="Левая фигурная скобка 40">
            <a:extLst>
              <a:ext uri="{FF2B5EF4-FFF2-40B4-BE49-F238E27FC236}">
                <a16:creationId xmlns:a16="http://schemas.microsoft.com/office/drawing/2014/main" id="{03174B7D-AEE9-46DE-B545-2B01DD390377}"/>
              </a:ext>
            </a:extLst>
          </p:cNvPr>
          <p:cNvSpPr/>
          <p:nvPr/>
        </p:nvSpPr>
        <p:spPr>
          <a:xfrm rot="10800000">
            <a:off x="8528328" y="2079080"/>
            <a:ext cx="284628" cy="873738"/>
          </a:xfrm>
          <a:prstGeom prst="leftBrace">
            <a:avLst>
              <a:gd name="adj1" fmla="val 8333"/>
              <a:gd name="adj2" fmla="val 48767"/>
            </a:avLst>
          </a:prstGeom>
          <a:ln>
            <a:solidFill>
              <a:srgbClr val="FCD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73808" y="2300071"/>
            <a:ext cx="1729060" cy="499088"/>
          </a:xfrm>
          <a:prstGeom prst="rect">
            <a:avLst/>
          </a:prstGeom>
          <a:solidFill>
            <a:schemeClr val="tx1"/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Итого </a:t>
            </a:r>
            <a:r>
              <a:rPr lang="en-US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~</a:t>
            </a: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 год</a:t>
            </a:r>
          </a:p>
          <a:p>
            <a:pPr marL="457200" indent="-457200" algn="ctr" defTabSz="457200">
              <a:spcBef>
                <a:spcPct val="0"/>
              </a:spcBef>
              <a:defRPr/>
            </a:pPr>
            <a:endParaRPr lang="ru-RU" sz="12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56505" y="2079080"/>
            <a:ext cx="1729060" cy="873738"/>
          </a:xfrm>
          <a:prstGeom prst="rect">
            <a:avLst/>
          </a:prstGeom>
          <a:solidFill>
            <a:schemeClr val="tx1"/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Только слева + </a:t>
            </a:r>
          </a:p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временный мост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44771" y="2079080"/>
            <a:ext cx="1511734" cy="873738"/>
          </a:xfrm>
          <a:prstGeom prst="rect">
            <a:avLst/>
          </a:prstGeom>
          <a:solidFill>
            <a:schemeClr val="tx1"/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План №2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44771" y="3927837"/>
            <a:ext cx="1511734" cy="873738"/>
          </a:xfrm>
          <a:prstGeom prst="rect">
            <a:avLst/>
          </a:prstGeom>
          <a:solidFill>
            <a:schemeClr val="tx1"/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План №1 </a:t>
            </a:r>
          </a:p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(рекомендуемый)</a:t>
            </a:r>
          </a:p>
        </p:txBody>
      </p:sp>
    </p:spTree>
    <p:extLst>
      <p:ext uri="{BB962C8B-B14F-4D97-AF65-F5344CB8AC3E}">
        <p14:creationId xmlns:p14="http://schemas.microsoft.com/office/powerpoint/2010/main" val="37668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221815"/>
            <a:ext cx="8596668" cy="13050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/>
            </a:r>
            <a:br>
              <a:rPr lang="ru-RU" sz="2400" dirty="0"/>
            </a:br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Совпало</a:t>
            </a:r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ли наше видение с Вашим?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600203"/>
            <a:ext cx="10272746" cy="4525963"/>
          </a:xfrm>
        </p:spPr>
        <p:txBody>
          <a:bodyPr/>
          <a:lstStyle/>
          <a:p>
            <a:endParaRPr lang="ru-RU" dirty="0">
              <a:hlinkClick r:id="" action="ppaction://noaction"/>
            </a:endParaRPr>
          </a:p>
          <a:p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Удалось ли нам правильно визуализировать Ваше желание?</a:t>
            </a:r>
          </a:p>
          <a:p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Презентация была достаточно информативной? </a:t>
            </a:r>
          </a:p>
          <a:p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Вам понравился результат, к которому должно привести лечение, согласно составленного плана? </a:t>
            </a:r>
          </a:p>
          <a:p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Какой из планов, лучше подойдет для Вас? 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221815"/>
            <a:ext cx="8596668" cy="13050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/>
            </a:r>
            <a:br>
              <a:rPr lang="ru-RU" sz="2400" dirty="0"/>
            </a:br>
            <a:r>
              <a:rPr lang="ru-RU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Готовы ли Вы перейти к следующему этапу сотрудничества?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hlinkClick r:id="" action="ppaction://noaction"/>
            </a:endParaRPr>
          </a:p>
          <a:p>
            <a:pPr>
              <a:buNone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Следующие этапы:</a:t>
            </a:r>
          </a:p>
          <a:p>
            <a:pPr>
              <a:buAutoNum type="arabicParenR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Заключение договора на лечение и внесение аванса</a:t>
            </a:r>
          </a:p>
          <a:p>
            <a:pPr>
              <a:buAutoNum type="arabicParenR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Запись на прием к специалисту, начало лечения.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2271" r="18583" b="2271"/>
          <a:stretch/>
        </p:blipFill>
        <p:spPr>
          <a:xfrm>
            <a:off x="0" y="980728"/>
            <a:ext cx="6096000" cy="4896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t="3271" r="12354" b="3271"/>
          <a:stretch/>
        </p:blipFill>
        <p:spPr>
          <a:xfrm>
            <a:off x="6096000" y="980728"/>
            <a:ext cx="6096000" cy="489654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679872" y="5589240"/>
            <a:ext cx="1153099" cy="4069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Слева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7368" y="5589240"/>
            <a:ext cx="1153099" cy="4069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Справа</a:t>
            </a:r>
          </a:p>
        </p:txBody>
      </p:sp>
      <p:cxnSp>
        <p:nvCxnSpPr>
          <p:cNvPr id="5" name="Прямая соединительная линия 4"/>
          <p:cNvCxnSpPr>
            <a:stCxn id="13" idx="2"/>
          </p:cNvCxnSpPr>
          <p:nvPr/>
        </p:nvCxnSpPr>
        <p:spPr>
          <a:xfrm>
            <a:off x="6096000" y="700087"/>
            <a:ext cx="0" cy="6157913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/>
              <a:t>Текущая клиническая ситуация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10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8" t="5600" r="7787" b="-804"/>
          <a:stretch/>
        </p:blipFill>
        <p:spPr>
          <a:xfrm>
            <a:off x="6096000" y="980728"/>
            <a:ext cx="6096000" cy="4896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16262" r="10841" b="4752"/>
          <a:stretch/>
        </p:blipFill>
        <p:spPr>
          <a:xfrm>
            <a:off x="0" y="980728"/>
            <a:ext cx="6096000" cy="48965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7096" y="5710829"/>
            <a:ext cx="10795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Сверху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884460" y="5709822"/>
            <a:ext cx="1079500" cy="38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Снизу</a:t>
            </a:r>
          </a:p>
        </p:txBody>
      </p:sp>
      <p:cxnSp>
        <p:nvCxnSpPr>
          <p:cNvPr id="14" name="Прямая соединительная линия 13"/>
          <p:cNvCxnSpPr>
            <a:stCxn id="12" idx="2"/>
          </p:cNvCxnSpPr>
          <p:nvPr/>
        </p:nvCxnSpPr>
        <p:spPr>
          <a:xfrm>
            <a:off x="6096000" y="700087"/>
            <a:ext cx="0" cy="6157913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087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/>
              <a:t>Текущая клиническая ситуация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4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336"/>
            <a:ext cx="12192000" cy="5478941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0" y="455142"/>
            <a:ext cx="12192000" cy="700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Текущая клиническая ситуация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606496" y="1461423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E2E577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10632504" y="4437112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FF5050"/>
                </a:solidFill>
              </a:rPr>
              <a:t>8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6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336"/>
            <a:ext cx="12192000" cy="5478941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0" y="455142"/>
            <a:ext cx="12192000" cy="700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Текущая клиническая ситуация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606496" y="1461423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E2E577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E2E577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10632504" y="4437112"/>
            <a:ext cx="288032" cy="236289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F5050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r>
              <a:rPr lang="ru-RU" sz="1050" b="1" dirty="0">
                <a:solidFill>
                  <a:srgbClr val="FF5050"/>
                </a:solidFill>
              </a:rPr>
              <a:t>8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8705" b="52993"/>
          <a:stretch/>
        </p:blipFill>
        <p:spPr>
          <a:xfrm>
            <a:off x="621853" y="1197597"/>
            <a:ext cx="1879992" cy="1584176"/>
          </a:xfrm>
          <a:prstGeom prst="rect">
            <a:avLst/>
          </a:prstGeom>
          <a:ln>
            <a:solidFill>
              <a:srgbClr val="FCD5B5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59774"/>
          <a:stretch/>
        </p:blipFill>
        <p:spPr>
          <a:xfrm>
            <a:off x="7465291" y="421809"/>
            <a:ext cx="1579252" cy="1375331"/>
          </a:xfrm>
          <a:prstGeom prst="rect">
            <a:avLst/>
          </a:prstGeom>
          <a:ln>
            <a:solidFill>
              <a:srgbClr val="FCD5B5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194" y="195168"/>
            <a:ext cx="1453475" cy="1375331"/>
          </a:xfrm>
          <a:prstGeom prst="rect">
            <a:avLst/>
          </a:prstGeom>
          <a:ln>
            <a:solidFill>
              <a:srgbClr val="FCD5B5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8467998" y="1797140"/>
            <a:ext cx="580330" cy="983788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E2E57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9127135" y="1579567"/>
            <a:ext cx="580330" cy="983788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E2E57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D64C5-2123-48BF-9230-0086D6D981C6}"/>
              </a:ext>
            </a:extLst>
          </p:cNvPr>
          <p:cNvSpPr txBox="1"/>
          <p:nvPr/>
        </p:nvSpPr>
        <p:spPr>
          <a:xfrm>
            <a:off x="2495601" y="1797140"/>
            <a:ext cx="864096" cy="983788"/>
          </a:xfrm>
          <a:prstGeom prst="rect">
            <a:avLst/>
          </a:prstGeom>
          <a:solidFill>
            <a:srgbClr val="000000">
              <a:alpha val="52941"/>
            </a:srgbClr>
          </a:solidFill>
          <a:ln>
            <a:solidFill>
              <a:srgbClr val="FCD5B5"/>
            </a:solidFill>
          </a:ln>
        </p:spPr>
        <p:txBody>
          <a:bodyPr wrap="square" rtlCol="0" anchor="ctr">
            <a:noAutofit/>
          </a:bodyPr>
          <a:lstStyle/>
          <a:p>
            <a:pPr marL="457200" indent="-457200" algn="ctr" defTabSz="457200">
              <a:spcBef>
                <a:spcPct val="0"/>
              </a:spcBef>
              <a:defRPr/>
            </a:pPr>
            <a:endParaRPr lang="ru-RU" sz="1050" b="1" dirty="0">
              <a:solidFill>
                <a:srgbClr val="E2E577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2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0" y="117192"/>
            <a:ext cx="12192000" cy="700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Текущая клиническая ситуация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25897" t="54519" r="57698" b="13981"/>
          <a:stretch/>
        </p:blipFill>
        <p:spPr>
          <a:xfrm>
            <a:off x="1334804" y="2553736"/>
            <a:ext cx="1733363" cy="1872210"/>
          </a:xfrm>
          <a:prstGeom prst="rect">
            <a:avLst/>
          </a:prstGeom>
          <a:ln>
            <a:solidFill>
              <a:srgbClr val="FF505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62922" t="50374" r="29330" b="35390"/>
          <a:stretch/>
        </p:blipFill>
        <p:spPr>
          <a:xfrm flipH="1">
            <a:off x="9048328" y="2553736"/>
            <a:ext cx="1811285" cy="1872209"/>
          </a:xfrm>
          <a:prstGeom prst="rect">
            <a:avLst/>
          </a:prstGeom>
          <a:ln>
            <a:solidFill>
              <a:srgbClr val="339966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334804" y="2084398"/>
            <a:ext cx="1733363" cy="276999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Сильная атрофия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48327" y="2084399"/>
            <a:ext cx="1811285" cy="276998"/>
          </a:xfrm>
          <a:prstGeom prst="rect">
            <a:avLst/>
          </a:prstGeom>
          <a:noFill/>
          <a:ln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Идеальная ситуация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09295" y="2082800"/>
            <a:ext cx="1973411" cy="276998"/>
          </a:xfrm>
          <a:prstGeom prst="rect">
            <a:avLst/>
          </a:prstGeom>
          <a:noFill/>
          <a:ln>
            <a:solidFill>
              <a:srgbClr val="FCD5B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Текущая ситуация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1790700" y="3073169"/>
            <a:ext cx="749300" cy="703789"/>
          </a:xfrm>
          <a:custGeom>
            <a:avLst/>
            <a:gdLst>
              <a:gd name="connsiteX0" fmla="*/ 0 w 749300"/>
              <a:gd name="connsiteY0" fmla="*/ 0 h 703789"/>
              <a:gd name="connsiteX1" fmla="*/ 152400 w 749300"/>
              <a:gd name="connsiteY1" fmla="*/ 406400 h 703789"/>
              <a:gd name="connsiteX2" fmla="*/ 215900 w 749300"/>
              <a:gd name="connsiteY2" fmla="*/ 571500 h 703789"/>
              <a:gd name="connsiteX3" fmla="*/ 342900 w 749300"/>
              <a:gd name="connsiteY3" fmla="*/ 685800 h 703789"/>
              <a:gd name="connsiteX4" fmla="*/ 444500 w 749300"/>
              <a:gd name="connsiteY4" fmla="*/ 698500 h 703789"/>
              <a:gd name="connsiteX5" fmla="*/ 571500 w 749300"/>
              <a:gd name="connsiteY5" fmla="*/ 635000 h 703789"/>
              <a:gd name="connsiteX6" fmla="*/ 711200 w 749300"/>
              <a:gd name="connsiteY6" fmla="*/ 495300 h 703789"/>
              <a:gd name="connsiteX7" fmla="*/ 749300 w 749300"/>
              <a:gd name="connsiteY7" fmla="*/ 317500 h 70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9300" h="703789">
                <a:moveTo>
                  <a:pt x="0" y="0"/>
                </a:moveTo>
                <a:lnTo>
                  <a:pt x="152400" y="406400"/>
                </a:lnTo>
                <a:cubicBezTo>
                  <a:pt x="188383" y="501650"/>
                  <a:pt x="184150" y="524933"/>
                  <a:pt x="215900" y="571500"/>
                </a:cubicBezTo>
                <a:cubicBezTo>
                  <a:pt x="247650" y="618067"/>
                  <a:pt x="304800" y="664633"/>
                  <a:pt x="342900" y="685800"/>
                </a:cubicBezTo>
                <a:cubicBezTo>
                  <a:pt x="381000" y="706967"/>
                  <a:pt x="406400" y="706967"/>
                  <a:pt x="444500" y="698500"/>
                </a:cubicBezTo>
                <a:cubicBezTo>
                  <a:pt x="482600" y="690033"/>
                  <a:pt x="527050" y="668867"/>
                  <a:pt x="571500" y="635000"/>
                </a:cubicBezTo>
                <a:cubicBezTo>
                  <a:pt x="615950" y="601133"/>
                  <a:pt x="681567" y="548217"/>
                  <a:pt x="711200" y="495300"/>
                </a:cubicBezTo>
                <a:cubicBezTo>
                  <a:pt x="740833" y="442383"/>
                  <a:pt x="745066" y="379941"/>
                  <a:pt x="749300" y="317500"/>
                </a:cubicBezTo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1752600" y="3238269"/>
            <a:ext cx="889000" cy="680351"/>
          </a:xfrm>
          <a:custGeom>
            <a:avLst/>
            <a:gdLst>
              <a:gd name="connsiteX0" fmla="*/ 0 w 889000"/>
              <a:gd name="connsiteY0" fmla="*/ 0 h 680351"/>
              <a:gd name="connsiteX1" fmla="*/ 165100 w 889000"/>
              <a:gd name="connsiteY1" fmla="*/ 304800 h 680351"/>
              <a:gd name="connsiteX2" fmla="*/ 203200 w 889000"/>
              <a:gd name="connsiteY2" fmla="*/ 469900 h 680351"/>
              <a:gd name="connsiteX3" fmla="*/ 254000 w 889000"/>
              <a:gd name="connsiteY3" fmla="*/ 533400 h 680351"/>
              <a:gd name="connsiteX4" fmla="*/ 368300 w 889000"/>
              <a:gd name="connsiteY4" fmla="*/ 609600 h 680351"/>
              <a:gd name="connsiteX5" fmla="*/ 444500 w 889000"/>
              <a:gd name="connsiteY5" fmla="*/ 673100 h 680351"/>
              <a:gd name="connsiteX6" fmla="*/ 533400 w 889000"/>
              <a:gd name="connsiteY6" fmla="*/ 660400 h 680351"/>
              <a:gd name="connsiteX7" fmla="*/ 698500 w 889000"/>
              <a:gd name="connsiteY7" fmla="*/ 508000 h 680351"/>
              <a:gd name="connsiteX8" fmla="*/ 825500 w 889000"/>
              <a:gd name="connsiteY8" fmla="*/ 419100 h 680351"/>
              <a:gd name="connsiteX9" fmla="*/ 850900 w 889000"/>
              <a:gd name="connsiteY9" fmla="*/ 190500 h 680351"/>
              <a:gd name="connsiteX10" fmla="*/ 889000 w 889000"/>
              <a:gd name="connsiteY10" fmla="*/ 63500 h 68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9000" h="680351">
                <a:moveTo>
                  <a:pt x="0" y="0"/>
                </a:moveTo>
                <a:cubicBezTo>
                  <a:pt x="65616" y="113241"/>
                  <a:pt x="131233" y="226483"/>
                  <a:pt x="165100" y="304800"/>
                </a:cubicBezTo>
                <a:cubicBezTo>
                  <a:pt x="198967" y="383117"/>
                  <a:pt x="188383" y="431800"/>
                  <a:pt x="203200" y="469900"/>
                </a:cubicBezTo>
                <a:cubicBezTo>
                  <a:pt x="218017" y="508000"/>
                  <a:pt x="226483" y="510117"/>
                  <a:pt x="254000" y="533400"/>
                </a:cubicBezTo>
                <a:cubicBezTo>
                  <a:pt x="281517" y="556683"/>
                  <a:pt x="368300" y="609600"/>
                  <a:pt x="368300" y="609600"/>
                </a:cubicBezTo>
                <a:cubicBezTo>
                  <a:pt x="400050" y="632883"/>
                  <a:pt x="416983" y="664633"/>
                  <a:pt x="444500" y="673100"/>
                </a:cubicBezTo>
                <a:cubicBezTo>
                  <a:pt x="472017" y="681567"/>
                  <a:pt x="491067" y="687917"/>
                  <a:pt x="533400" y="660400"/>
                </a:cubicBezTo>
                <a:cubicBezTo>
                  <a:pt x="575733" y="632883"/>
                  <a:pt x="649817" y="548217"/>
                  <a:pt x="698500" y="508000"/>
                </a:cubicBezTo>
                <a:cubicBezTo>
                  <a:pt x="747183" y="467783"/>
                  <a:pt x="800100" y="472017"/>
                  <a:pt x="825500" y="419100"/>
                </a:cubicBezTo>
                <a:cubicBezTo>
                  <a:pt x="850900" y="366183"/>
                  <a:pt x="840317" y="249767"/>
                  <a:pt x="850900" y="190500"/>
                </a:cubicBezTo>
                <a:cubicBezTo>
                  <a:pt x="861483" y="131233"/>
                  <a:pt x="875241" y="97366"/>
                  <a:pt x="889000" y="63500"/>
                </a:cubicBezTo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9454718" y="2765903"/>
            <a:ext cx="1225119" cy="509463"/>
          </a:xfrm>
          <a:custGeom>
            <a:avLst/>
            <a:gdLst>
              <a:gd name="connsiteX0" fmla="*/ 0 w 1225119"/>
              <a:gd name="connsiteY0" fmla="*/ 115410 h 509463"/>
              <a:gd name="connsiteX1" fmla="*/ 124288 w 1225119"/>
              <a:gd name="connsiteY1" fmla="*/ 319596 h 509463"/>
              <a:gd name="connsiteX2" fmla="*/ 248575 w 1225119"/>
              <a:gd name="connsiteY2" fmla="*/ 488272 h 509463"/>
              <a:gd name="connsiteX3" fmla="*/ 443884 w 1225119"/>
              <a:gd name="connsiteY3" fmla="*/ 506027 h 509463"/>
              <a:gd name="connsiteX4" fmla="*/ 648070 w 1225119"/>
              <a:gd name="connsiteY4" fmla="*/ 479394 h 509463"/>
              <a:gd name="connsiteX5" fmla="*/ 896645 w 1225119"/>
              <a:gd name="connsiteY5" fmla="*/ 372862 h 509463"/>
              <a:gd name="connsiteX6" fmla="*/ 1083076 w 1225119"/>
              <a:gd name="connsiteY6" fmla="*/ 186431 h 509463"/>
              <a:gd name="connsiteX7" fmla="*/ 1225119 w 1225119"/>
              <a:gd name="connsiteY7" fmla="*/ 0 h 50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119" h="509463">
                <a:moveTo>
                  <a:pt x="0" y="115410"/>
                </a:moveTo>
                <a:cubicBezTo>
                  <a:pt x="41429" y="186431"/>
                  <a:pt x="82859" y="257452"/>
                  <a:pt x="124288" y="319596"/>
                </a:cubicBezTo>
                <a:cubicBezTo>
                  <a:pt x="165717" y="381740"/>
                  <a:pt x="195309" y="457200"/>
                  <a:pt x="248575" y="488272"/>
                </a:cubicBezTo>
                <a:cubicBezTo>
                  <a:pt x="301841" y="519344"/>
                  <a:pt x="377302" y="507507"/>
                  <a:pt x="443884" y="506027"/>
                </a:cubicBezTo>
                <a:cubicBezTo>
                  <a:pt x="510466" y="504547"/>
                  <a:pt x="572610" y="501588"/>
                  <a:pt x="648070" y="479394"/>
                </a:cubicBezTo>
                <a:cubicBezTo>
                  <a:pt x="723530" y="457200"/>
                  <a:pt x="824144" y="421689"/>
                  <a:pt x="896645" y="372862"/>
                </a:cubicBezTo>
                <a:cubicBezTo>
                  <a:pt x="969146" y="324035"/>
                  <a:pt x="1028330" y="248575"/>
                  <a:pt x="1083076" y="186431"/>
                </a:cubicBezTo>
                <a:cubicBezTo>
                  <a:pt x="1137822" y="124287"/>
                  <a:pt x="1181470" y="62143"/>
                  <a:pt x="1225119" y="0"/>
                </a:cubicBezTo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9445841" y="3112132"/>
            <a:ext cx="1287262" cy="732578"/>
          </a:xfrm>
          <a:custGeom>
            <a:avLst/>
            <a:gdLst>
              <a:gd name="connsiteX0" fmla="*/ 0 w 1287262"/>
              <a:gd name="connsiteY0" fmla="*/ 0 h 732578"/>
              <a:gd name="connsiteX1" fmla="*/ 62143 w 1287262"/>
              <a:gd name="connsiteY1" fmla="*/ 124287 h 732578"/>
              <a:gd name="connsiteX2" fmla="*/ 88776 w 1287262"/>
              <a:gd name="connsiteY2" fmla="*/ 337352 h 732578"/>
              <a:gd name="connsiteX3" fmla="*/ 133165 w 1287262"/>
              <a:gd name="connsiteY3" fmla="*/ 541538 h 732578"/>
              <a:gd name="connsiteX4" fmla="*/ 337351 w 1287262"/>
              <a:gd name="connsiteY4" fmla="*/ 719091 h 732578"/>
              <a:gd name="connsiteX5" fmla="*/ 577048 w 1287262"/>
              <a:gd name="connsiteY5" fmla="*/ 719091 h 732578"/>
              <a:gd name="connsiteX6" fmla="*/ 665825 w 1287262"/>
              <a:gd name="connsiteY6" fmla="*/ 710214 h 732578"/>
              <a:gd name="connsiteX7" fmla="*/ 807868 w 1287262"/>
              <a:gd name="connsiteY7" fmla="*/ 727969 h 732578"/>
              <a:gd name="connsiteX8" fmla="*/ 870011 w 1287262"/>
              <a:gd name="connsiteY8" fmla="*/ 612559 h 732578"/>
              <a:gd name="connsiteX9" fmla="*/ 861134 w 1287262"/>
              <a:gd name="connsiteY9" fmla="*/ 390618 h 732578"/>
              <a:gd name="connsiteX10" fmla="*/ 896644 w 1287262"/>
              <a:gd name="connsiteY10" fmla="*/ 204187 h 732578"/>
              <a:gd name="connsiteX11" fmla="*/ 994299 w 1287262"/>
              <a:gd name="connsiteY11" fmla="*/ 106532 h 732578"/>
              <a:gd name="connsiteX12" fmla="*/ 1198485 w 1287262"/>
              <a:gd name="connsiteY12" fmla="*/ 53266 h 732578"/>
              <a:gd name="connsiteX13" fmla="*/ 1287262 w 1287262"/>
              <a:gd name="connsiteY13" fmla="*/ 44388 h 73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7262" h="732578">
                <a:moveTo>
                  <a:pt x="0" y="0"/>
                </a:moveTo>
                <a:cubicBezTo>
                  <a:pt x="23673" y="34031"/>
                  <a:pt x="47347" y="68062"/>
                  <a:pt x="62143" y="124287"/>
                </a:cubicBezTo>
                <a:cubicBezTo>
                  <a:pt x="76939" y="180512"/>
                  <a:pt x="76939" y="267810"/>
                  <a:pt x="88776" y="337352"/>
                </a:cubicBezTo>
                <a:cubicBezTo>
                  <a:pt x="100613" y="406894"/>
                  <a:pt x="91736" y="477915"/>
                  <a:pt x="133165" y="541538"/>
                </a:cubicBezTo>
                <a:cubicBezTo>
                  <a:pt x="174594" y="605161"/>
                  <a:pt x="263371" y="689499"/>
                  <a:pt x="337351" y="719091"/>
                </a:cubicBezTo>
                <a:cubicBezTo>
                  <a:pt x="411332" y="748683"/>
                  <a:pt x="522302" y="720571"/>
                  <a:pt x="577048" y="719091"/>
                </a:cubicBezTo>
                <a:cubicBezTo>
                  <a:pt x="631794" y="717612"/>
                  <a:pt x="627355" y="708734"/>
                  <a:pt x="665825" y="710214"/>
                </a:cubicBezTo>
                <a:cubicBezTo>
                  <a:pt x="704295" y="711694"/>
                  <a:pt x="773837" y="744245"/>
                  <a:pt x="807868" y="727969"/>
                </a:cubicBezTo>
                <a:cubicBezTo>
                  <a:pt x="841899" y="711693"/>
                  <a:pt x="861133" y="668784"/>
                  <a:pt x="870011" y="612559"/>
                </a:cubicBezTo>
                <a:cubicBezTo>
                  <a:pt x="878889" y="556334"/>
                  <a:pt x="856695" y="458680"/>
                  <a:pt x="861134" y="390618"/>
                </a:cubicBezTo>
                <a:cubicBezTo>
                  <a:pt x="865573" y="322556"/>
                  <a:pt x="874450" y="251535"/>
                  <a:pt x="896644" y="204187"/>
                </a:cubicBezTo>
                <a:cubicBezTo>
                  <a:pt x="918838" y="156839"/>
                  <a:pt x="943992" y="131686"/>
                  <a:pt x="994299" y="106532"/>
                </a:cubicBezTo>
                <a:cubicBezTo>
                  <a:pt x="1044606" y="81379"/>
                  <a:pt x="1149658" y="63623"/>
                  <a:pt x="1198485" y="53266"/>
                </a:cubicBezTo>
                <a:cubicBezTo>
                  <a:pt x="1247312" y="42909"/>
                  <a:pt x="1267287" y="43648"/>
                  <a:pt x="1287262" y="44388"/>
                </a:cubicBezTo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226254" y="3050614"/>
            <a:ext cx="3739492" cy="1375332"/>
            <a:chOff x="4223792" y="2636912"/>
            <a:chExt cx="3739492" cy="137533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4"/>
            <a:srcRect t="8705" b="52993"/>
            <a:stretch/>
          </p:blipFill>
          <p:spPr>
            <a:xfrm>
              <a:off x="4223792" y="2636912"/>
              <a:ext cx="1632150" cy="1375332"/>
            </a:xfrm>
            <a:prstGeom prst="rect">
              <a:avLst/>
            </a:prstGeom>
            <a:ln>
              <a:solidFill>
                <a:srgbClr val="FCD5B5"/>
              </a:solidFill>
            </a:ln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/>
            <a:srcRect b="59774"/>
            <a:stretch/>
          </p:blipFill>
          <p:spPr>
            <a:xfrm>
              <a:off x="6384032" y="2636912"/>
              <a:ext cx="1579252" cy="1375331"/>
            </a:xfrm>
            <a:prstGeom prst="rect">
              <a:avLst/>
            </a:prstGeom>
            <a:ln>
              <a:solidFill>
                <a:srgbClr val="FCD5B5"/>
              </a:solidFill>
            </a:ln>
          </p:spPr>
        </p:pic>
        <p:sp>
          <p:nvSpPr>
            <p:cNvPr id="3" name="Полилиния 2"/>
            <p:cNvSpPr/>
            <p:nvPr/>
          </p:nvSpPr>
          <p:spPr>
            <a:xfrm>
              <a:off x="4505325" y="2865351"/>
              <a:ext cx="938567" cy="526659"/>
            </a:xfrm>
            <a:custGeom>
              <a:avLst/>
              <a:gdLst>
                <a:gd name="connsiteX0" fmla="*/ 0 w 938567"/>
                <a:gd name="connsiteY0" fmla="*/ 0 h 526659"/>
                <a:gd name="connsiteX1" fmla="*/ 304800 w 938567"/>
                <a:gd name="connsiteY1" fmla="*/ 314325 h 526659"/>
                <a:gd name="connsiteX2" fmla="*/ 590550 w 938567"/>
                <a:gd name="connsiteY2" fmla="*/ 523875 h 526659"/>
                <a:gd name="connsiteX3" fmla="*/ 809625 w 938567"/>
                <a:gd name="connsiteY3" fmla="*/ 419100 h 526659"/>
                <a:gd name="connsiteX4" fmla="*/ 923925 w 938567"/>
                <a:gd name="connsiteY4" fmla="*/ 200025 h 526659"/>
                <a:gd name="connsiteX5" fmla="*/ 933450 w 938567"/>
                <a:gd name="connsiteY5" fmla="*/ 38100 h 52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8567" h="526659">
                  <a:moveTo>
                    <a:pt x="0" y="0"/>
                  </a:moveTo>
                  <a:cubicBezTo>
                    <a:pt x="103187" y="113506"/>
                    <a:pt x="206375" y="227013"/>
                    <a:pt x="304800" y="314325"/>
                  </a:cubicBezTo>
                  <a:cubicBezTo>
                    <a:pt x="403225" y="401638"/>
                    <a:pt x="506413" y="506413"/>
                    <a:pt x="590550" y="523875"/>
                  </a:cubicBezTo>
                  <a:cubicBezTo>
                    <a:pt x="674687" y="541337"/>
                    <a:pt x="754063" y="473075"/>
                    <a:pt x="809625" y="419100"/>
                  </a:cubicBezTo>
                  <a:cubicBezTo>
                    <a:pt x="865187" y="365125"/>
                    <a:pt x="903288" y="263525"/>
                    <a:pt x="923925" y="200025"/>
                  </a:cubicBezTo>
                  <a:cubicBezTo>
                    <a:pt x="944562" y="136525"/>
                    <a:pt x="939006" y="87312"/>
                    <a:pt x="933450" y="3810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олилиния 3"/>
            <p:cNvSpPr/>
            <p:nvPr/>
          </p:nvSpPr>
          <p:spPr>
            <a:xfrm>
              <a:off x="4429125" y="2874876"/>
              <a:ext cx="1158478" cy="716203"/>
            </a:xfrm>
            <a:custGeom>
              <a:avLst/>
              <a:gdLst>
                <a:gd name="connsiteX0" fmla="*/ 1114425 w 1158478"/>
                <a:gd name="connsiteY0" fmla="*/ 352425 h 716203"/>
                <a:gd name="connsiteX1" fmla="*/ 1152525 w 1158478"/>
                <a:gd name="connsiteY1" fmla="*/ 523875 h 716203"/>
                <a:gd name="connsiteX2" fmla="*/ 1143000 w 1158478"/>
                <a:gd name="connsiteY2" fmla="*/ 628650 h 716203"/>
                <a:gd name="connsiteX3" fmla="*/ 1009650 w 1158478"/>
                <a:gd name="connsiteY3" fmla="*/ 695325 h 716203"/>
                <a:gd name="connsiteX4" fmla="*/ 838200 w 1158478"/>
                <a:gd name="connsiteY4" fmla="*/ 714375 h 716203"/>
                <a:gd name="connsiteX5" fmla="*/ 647700 w 1158478"/>
                <a:gd name="connsiteY5" fmla="*/ 657225 h 716203"/>
                <a:gd name="connsiteX6" fmla="*/ 476250 w 1158478"/>
                <a:gd name="connsiteY6" fmla="*/ 504825 h 716203"/>
                <a:gd name="connsiteX7" fmla="*/ 171450 w 1158478"/>
                <a:gd name="connsiteY7" fmla="*/ 304800 h 716203"/>
                <a:gd name="connsiteX8" fmla="*/ 0 w 1158478"/>
                <a:gd name="connsiteY8" fmla="*/ 0 h 716203"/>
                <a:gd name="connsiteX0" fmla="*/ 1114425 w 1158478"/>
                <a:gd name="connsiteY0" fmla="*/ 352425 h 716203"/>
                <a:gd name="connsiteX1" fmla="*/ 1152525 w 1158478"/>
                <a:gd name="connsiteY1" fmla="*/ 523875 h 716203"/>
                <a:gd name="connsiteX2" fmla="*/ 1143000 w 1158478"/>
                <a:gd name="connsiteY2" fmla="*/ 628650 h 716203"/>
                <a:gd name="connsiteX3" fmla="*/ 1009650 w 1158478"/>
                <a:gd name="connsiteY3" fmla="*/ 695325 h 716203"/>
                <a:gd name="connsiteX4" fmla="*/ 838200 w 1158478"/>
                <a:gd name="connsiteY4" fmla="*/ 714375 h 716203"/>
                <a:gd name="connsiteX5" fmla="*/ 647700 w 1158478"/>
                <a:gd name="connsiteY5" fmla="*/ 657225 h 716203"/>
                <a:gd name="connsiteX6" fmla="*/ 476250 w 1158478"/>
                <a:gd name="connsiteY6" fmla="*/ 504825 h 716203"/>
                <a:gd name="connsiteX7" fmla="*/ 228600 w 1158478"/>
                <a:gd name="connsiteY7" fmla="*/ 304800 h 716203"/>
                <a:gd name="connsiteX8" fmla="*/ 0 w 1158478"/>
                <a:gd name="connsiteY8" fmla="*/ 0 h 716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478" h="716203">
                  <a:moveTo>
                    <a:pt x="1114425" y="352425"/>
                  </a:moveTo>
                  <a:cubicBezTo>
                    <a:pt x="1131094" y="415131"/>
                    <a:pt x="1147763" y="477838"/>
                    <a:pt x="1152525" y="523875"/>
                  </a:cubicBezTo>
                  <a:cubicBezTo>
                    <a:pt x="1157288" y="569913"/>
                    <a:pt x="1166812" y="600075"/>
                    <a:pt x="1143000" y="628650"/>
                  </a:cubicBezTo>
                  <a:cubicBezTo>
                    <a:pt x="1119188" y="657225"/>
                    <a:pt x="1060450" y="681038"/>
                    <a:pt x="1009650" y="695325"/>
                  </a:cubicBezTo>
                  <a:cubicBezTo>
                    <a:pt x="958850" y="709612"/>
                    <a:pt x="898525" y="720725"/>
                    <a:pt x="838200" y="714375"/>
                  </a:cubicBezTo>
                  <a:cubicBezTo>
                    <a:pt x="777875" y="708025"/>
                    <a:pt x="708025" y="692150"/>
                    <a:pt x="647700" y="657225"/>
                  </a:cubicBezTo>
                  <a:cubicBezTo>
                    <a:pt x="587375" y="622300"/>
                    <a:pt x="546100" y="563562"/>
                    <a:pt x="476250" y="504825"/>
                  </a:cubicBezTo>
                  <a:cubicBezTo>
                    <a:pt x="406400" y="446088"/>
                    <a:pt x="307975" y="388938"/>
                    <a:pt x="228600" y="304800"/>
                  </a:cubicBezTo>
                  <a:cubicBezTo>
                    <a:pt x="149225" y="220662"/>
                    <a:pt x="46037" y="110331"/>
                    <a:pt x="0" y="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6797737" y="2684376"/>
              <a:ext cx="812738" cy="537157"/>
            </a:xfrm>
            <a:custGeom>
              <a:avLst/>
              <a:gdLst>
                <a:gd name="connsiteX0" fmla="*/ 12638 w 812738"/>
                <a:gd name="connsiteY0" fmla="*/ 133350 h 537157"/>
                <a:gd name="connsiteX1" fmla="*/ 3113 w 812738"/>
                <a:gd name="connsiteY1" fmla="*/ 285750 h 537157"/>
                <a:gd name="connsiteX2" fmla="*/ 60263 w 812738"/>
                <a:gd name="connsiteY2" fmla="*/ 438150 h 537157"/>
                <a:gd name="connsiteX3" fmla="*/ 288863 w 812738"/>
                <a:gd name="connsiteY3" fmla="*/ 533400 h 537157"/>
                <a:gd name="connsiteX4" fmla="*/ 526988 w 812738"/>
                <a:gd name="connsiteY4" fmla="*/ 485775 h 537157"/>
                <a:gd name="connsiteX5" fmla="*/ 755588 w 812738"/>
                <a:gd name="connsiteY5" fmla="*/ 200025 h 537157"/>
                <a:gd name="connsiteX6" fmla="*/ 812738 w 812738"/>
                <a:gd name="connsiteY6" fmla="*/ 0 h 53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738" h="537157">
                  <a:moveTo>
                    <a:pt x="12638" y="133350"/>
                  </a:moveTo>
                  <a:cubicBezTo>
                    <a:pt x="3906" y="184150"/>
                    <a:pt x="-4825" y="234950"/>
                    <a:pt x="3113" y="285750"/>
                  </a:cubicBezTo>
                  <a:cubicBezTo>
                    <a:pt x="11051" y="336550"/>
                    <a:pt x="12638" y="396875"/>
                    <a:pt x="60263" y="438150"/>
                  </a:cubicBezTo>
                  <a:cubicBezTo>
                    <a:pt x="107888" y="479425"/>
                    <a:pt x="211076" y="525463"/>
                    <a:pt x="288863" y="533400"/>
                  </a:cubicBezTo>
                  <a:cubicBezTo>
                    <a:pt x="366651" y="541338"/>
                    <a:pt x="449201" y="541338"/>
                    <a:pt x="526988" y="485775"/>
                  </a:cubicBezTo>
                  <a:cubicBezTo>
                    <a:pt x="604776" y="430213"/>
                    <a:pt x="707963" y="280988"/>
                    <a:pt x="755588" y="200025"/>
                  </a:cubicBezTo>
                  <a:cubicBezTo>
                    <a:pt x="803213" y="119062"/>
                    <a:pt x="807975" y="59531"/>
                    <a:pt x="812738" y="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6696075" y="2712951"/>
              <a:ext cx="1038225" cy="857384"/>
            </a:xfrm>
            <a:custGeom>
              <a:avLst/>
              <a:gdLst>
                <a:gd name="connsiteX0" fmla="*/ 0 w 1038225"/>
                <a:gd name="connsiteY0" fmla="*/ 447675 h 857384"/>
                <a:gd name="connsiteX1" fmla="*/ 161925 w 1038225"/>
                <a:gd name="connsiteY1" fmla="*/ 609600 h 857384"/>
                <a:gd name="connsiteX2" fmla="*/ 276225 w 1038225"/>
                <a:gd name="connsiteY2" fmla="*/ 685800 h 857384"/>
                <a:gd name="connsiteX3" fmla="*/ 371475 w 1038225"/>
                <a:gd name="connsiteY3" fmla="*/ 752475 h 857384"/>
                <a:gd name="connsiteX4" fmla="*/ 523875 w 1038225"/>
                <a:gd name="connsiteY4" fmla="*/ 828675 h 857384"/>
                <a:gd name="connsiteX5" fmla="*/ 676275 w 1038225"/>
                <a:gd name="connsiteY5" fmla="*/ 857250 h 857384"/>
                <a:gd name="connsiteX6" fmla="*/ 752475 w 1038225"/>
                <a:gd name="connsiteY6" fmla="*/ 819150 h 857384"/>
                <a:gd name="connsiteX7" fmla="*/ 838200 w 1038225"/>
                <a:gd name="connsiteY7" fmla="*/ 657225 h 857384"/>
                <a:gd name="connsiteX8" fmla="*/ 895350 w 1038225"/>
                <a:gd name="connsiteY8" fmla="*/ 533400 h 857384"/>
                <a:gd name="connsiteX9" fmla="*/ 942975 w 1038225"/>
                <a:gd name="connsiteY9" fmla="*/ 390525 h 857384"/>
                <a:gd name="connsiteX10" fmla="*/ 990600 w 1038225"/>
                <a:gd name="connsiteY10" fmla="*/ 247650 h 857384"/>
                <a:gd name="connsiteX11" fmla="*/ 1019175 w 1038225"/>
                <a:gd name="connsiteY11" fmla="*/ 85725 h 857384"/>
                <a:gd name="connsiteX12" fmla="*/ 1038225 w 1038225"/>
                <a:gd name="connsiteY12" fmla="*/ 0 h 857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8225" h="857384">
                  <a:moveTo>
                    <a:pt x="0" y="447675"/>
                  </a:moveTo>
                  <a:cubicBezTo>
                    <a:pt x="57944" y="508794"/>
                    <a:pt x="115888" y="569913"/>
                    <a:pt x="161925" y="609600"/>
                  </a:cubicBezTo>
                  <a:cubicBezTo>
                    <a:pt x="207962" y="649287"/>
                    <a:pt x="241300" y="661988"/>
                    <a:pt x="276225" y="685800"/>
                  </a:cubicBezTo>
                  <a:cubicBezTo>
                    <a:pt x="311150" y="709612"/>
                    <a:pt x="330200" y="728663"/>
                    <a:pt x="371475" y="752475"/>
                  </a:cubicBezTo>
                  <a:cubicBezTo>
                    <a:pt x="412750" y="776287"/>
                    <a:pt x="473075" y="811213"/>
                    <a:pt x="523875" y="828675"/>
                  </a:cubicBezTo>
                  <a:cubicBezTo>
                    <a:pt x="574675" y="846137"/>
                    <a:pt x="638175" y="858838"/>
                    <a:pt x="676275" y="857250"/>
                  </a:cubicBezTo>
                  <a:cubicBezTo>
                    <a:pt x="714375" y="855662"/>
                    <a:pt x="725488" y="852488"/>
                    <a:pt x="752475" y="819150"/>
                  </a:cubicBezTo>
                  <a:cubicBezTo>
                    <a:pt x="779463" y="785813"/>
                    <a:pt x="814388" y="704850"/>
                    <a:pt x="838200" y="657225"/>
                  </a:cubicBezTo>
                  <a:cubicBezTo>
                    <a:pt x="862013" y="609600"/>
                    <a:pt x="877888" y="577850"/>
                    <a:pt x="895350" y="533400"/>
                  </a:cubicBezTo>
                  <a:cubicBezTo>
                    <a:pt x="912812" y="488950"/>
                    <a:pt x="942975" y="390525"/>
                    <a:pt x="942975" y="390525"/>
                  </a:cubicBezTo>
                  <a:cubicBezTo>
                    <a:pt x="958850" y="342900"/>
                    <a:pt x="977900" y="298450"/>
                    <a:pt x="990600" y="247650"/>
                  </a:cubicBezTo>
                  <a:cubicBezTo>
                    <a:pt x="1003300" y="196850"/>
                    <a:pt x="1011238" y="127000"/>
                    <a:pt x="1019175" y="85725"/>
                  </a:cubicBezTo>
                  <a:cubicBezTo>
                    <a:pt x="1027112" y="44450"/>
                    <a:pt x="1032668" y="22225"/>
                    <a:pt x="1038225" y="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6364436" y="2750339"/>
            <a:ext cx="1601310" cy="300135"/>
          </a:xfrm>
          <a:prstGeom prst="rect">
            <a:avLst/>
          </a:prstGeom>
          <a:solidFill>
            <a:schemeClr val="tx1"/>
          </a:solidFill>
          <a:ln w="3175">
            <a:solidFill>
              <a:srgbClr val="FCD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Слева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26254" y="2746587"/>
            <a:ext cx="1632150" cy="300135"/>
          </a:xfrm>
          <a:prstGeom prst="rect">
            <a:avLst/>
          </a:prstGeom>
          <a:solidFill>
            <a:schemeClr val="tx1"/>
          </a:solidFill>
          <a:ln w="3175">
            <a:solidFill>
              <a:srgbClr val="FCD5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Справа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07304E0-630B-495B-BA98-035A52A42908}"/>
              </a:ext>
            </a:extLst>
          </p:cNvPr>
          <p:cNvGrpSpPr/>
          <p:nvPr/>
        </p:nvGrpSpPr>
        <p:grpSpPr>
          <a:xfrm flipV="1">
            <a:off x="4891456" y="3332472"/>
            <a:ext cx="435678" cy="715081"/>
            <a:chOff x="4628804" y="5958805"/>
            <a:chExt cx="417844" cy="685810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6B10267E-0656-446C-9A51-C840726D1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4720690" y="6028488"/>
              <a:ext cx="230227" cy="56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B61E63E-AFC8-4756-B1DC-B8A035DE8BD5}"/>
                </a:ext>
              </a:extLst>
            </p:cNvPr>
            <p:cNvSpPr/>
            <p:nvPr/>
          </p:nvSpPr>
          <p:spPr>
            <a:xfrm>
              <a:off x="4628804" y="5958805"/>
              <a:ext cx="417844" cy="685810"/>
            </a:xfrm>
            <a:prstGeom prst="rect">
              <a:avLst/>
            </a:prstGeom>
            <a:solidFill>
              <a:srgbClr val="4F81BD">
                <a:alpha val="0"/>
              </a:srgbClr>
            </a:solidFill>
            <a:ln w="12700">
              <a:solidFill>
                <a:srgbClr val="FF5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07304E0-630B-495B-BA98-035A52A42908}"/>
              </a:ext>
            </a:extLst>
          </p:cNvPr>
          <p:cNvGrpSpPr/>
          <p:nvPr/>
        </p:nvGrpSpPr>
        <p:grpSpPr>
          <a:xfrm flipV="1">
            <a:off x="7017580" y="3332472"/>
            <a:ext cx="435678" cy="715081"/>
            <a:chOff x="4628804" y="5958805"/>
            <a:chExt cx="417844" cy="685810"/>
          </a:xfrm>
        </p:grpSpPr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6B10267E-0656-446C-9A51-C840726D1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4720690" y="6028488"/>
              <a:ext cx="230227" cy="56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6B61E63E-AFC8-4756-B1DC-B8A035DE8BD5}"/>
                </a:ext>
              </a:extLst>
            </p:cNvPr>
            <p:cNvSpPr/>
            <p:nvPr/>
          </p:nvSpPr>
          <p:spPr>
            <a:xfrm>
              <a:off x="4628804" y="5958805"/>
              <a:ext cx="417844" cy="685810"/>
            </a:xfrm>
            <a:prstGeom prst="rect">
              <a:avLst/>
            </a:prstGeom>
            <a:solidFill>
              <a:srgbClr val="4F81BD">
                <a:alpha val="0"/>
              </a:srgbClr>
            </a:solidFill>
            <a:ln w="12700">
              <a:solidFill>
                <a:srgbClr val="FF5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олилиния 8"/>
          <p:cNvSpPr/>
          <p:nvPr/>
        </p:nvSpPr>
        <p:spPr>
          <a:xfrm>
            <a:off x="4438650" y="3167753"/>
            <a:ext cx="1040255" cy="164720"/>
          </a:xfrm>
          <a:custGeom>
            <a:avLst/>
            <a:gdLst>
              <a:gd name="connsiteX0" fmla="*/ 0 w 1040255"/>
              <a:gd name="connsiteY0" fmla="*/ 0 h 164720"/>
              <a:gd name="connsiteX1" fmla="*/ 314325 w 1040255"/>
              <a:gd name="connsiteY1" fmla="*/ 161925 h 164720"/>
              <a:gd name="connsiteX2" fmla="*/ 571500 w 1040255"/>
              <a:gd name="connsiteY2" fmla="*/ 104775 h 164720"/>
              <a:gd name="connsiteX3" fmla="*/ 800100 w 1040255"/>
              <a:gd name="connsiteY3" fmla="*/ 133350 h 164720"/>
              <a:gd name="connsiteX4" fmla="*/ 1019175 w 1040255"/>
              <a:gd name="connsiteY4" fmla="*/ 142875 h 164720"/>
              <a:gd name="connsiteX5" fmla="*/ 1019175 w 1040255"/>
              <a:gd name="connsiteY5" fmla="*/ 76200 h 16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255" h="164720">
                <a:moveTo>
                  <a:pt x="0" y="0"/>
                </a:moveTo>
                <a:cubicBezTo>
                  <a:pt x="109537" y="72231"/>
                  <a:pt x="219075" y="144463"/>
                  <a:pt x="314325" y="161925"/>
                </a:cubicBezTo>
                <a:cubicBezTo>
                  <a:pt x="409575" y="179387"/>
                  <a:pt x="490538" y="109537"/>
                  <a:pt x="571500" y="104775"/>
                </a:cubicBezTo>
                <a:cubicBezTo>
                  <a:pt x="652462" y="100013"/>
                  <a:pt x="725488" y="127000"/>
                  <a:pt x="800100" y="133350"/>
                </a:cubicBezTo>
                <a:cubicBezTo>
                  <a:pt x="874712" y="139700"/>
                  <a:pt x="982663" y="152400"/>
                  <a:pt x="1019175" y="142875"/>
                </a:cubicBezTo>
                <a:cubicBezTo>
                  <a:pt x="1055687" y="133350"/>
                  <a:pt x="1037431" y="104775"/>
                  <a:pt x="1019175" y="7620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6810375" y="3177278"/>
            <a:ext cx="809625" cy="190712"/>
          </a:xfrm>
          <a:custGeom>
            <a:avLst/>
            <a:gdLst>
              <a:gd name="connsiteX0" fmla="*/ 0 w 809625"/>
              <a:gd name="connsiteY0" fmla="*/ 133350 h 190712"/>
              <a:gd name="connsiteX1" fmla="*/ 171450 w 809625"/>
              <a:gd name="connsiteY1" fmla="*/ 190500 h 190712"/>
              <a:gd name="connsiteX2" fmla="*/ 323850 w 809625"/>
              <a:gd name="connsiteY2" fmla="*/ 152400 h 190712"/>
              <a:gd name="connsiteX3" fmla="*/ 514350 w 809625"/>
              <a:gd name="connsiteY3" fmla="*/ 142875 h 190712"/>
              <a:gd name="connsiteX4" fmla="*/ 647700 w 809625"/>
              <a:gd name="connsiteY4" fmla="*/ 142875 h 190712"/>
              <a:gd name="connsiteX5" fmla="*/ 752475 w 809625"/>
              <a:gd name="connsiteY5" fmla="*/ 85725 h 190712"/>
              <a:gd name="connsiteX6" fmla="*/ 809625 w 809625"/>
              <a:gd name="connsiteY6" fmla="*/ 0 h 19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9625" h="190712">
                <a:moveTo>
                  <a:pt x="0" y="133350"/>
                </a:moveTo>
                <a:cubicBezTo>
                  <a:pt x="58737" y="160337"/>
                  <a:pt x="117475" y="187325"/>
                  <a:pt x="171450" y="190500"/>
                </a:cubicBezTo>
                <a:cubicBezTo>
                  <a:pt x="225425" y="193675"/>
                  <a:pt x="266700" y="160337"/>
                  <a:pt x="323850" y="152400"/>
                </a:cubicBezTo>
                <a:cubicBezTo>
                  <a:pt x="381000" y="144463"/>
                  <a:pt x="460375" y="144463"/>
                  <a:pt x="514350" y="142875"/>
                </a:cubicBezTo>
                <a:cubicBezTo>
                  <a:pt x="568325" y="141288"/>
                  <a:pt x="608013" y="152400"/>
                  <a:pt x="647700" y="142875"/>
                </a:cubicBezTo>
                <a:cubicBezTo>
                  <a:pt x="687388" y="133350"/>
                  <a:pt x="725488" y="109537"/>
                  <a:pt x="752475" y="85725"/>
                </a:cubicBezTo>
                <a:cubicBezTo>
                  <a:pt x="779462" y="61913"/>
                  <a:pt x="794543" y="30956"/>
                  <a:pt x="809625" y="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4533900" y="3453503"/>
            <a:ext cx="923925" cy="621268"/>
          </a:xfrm>
          <a:custGeom>
            <a:avLst/>
            <a:gdLst>
              <a:gd name="connsiteX0" fmla="*/ 0 w 923925"/>
              <a:gd name="connsiteY0" fmla="*/ 0 h 621268"/>
              <a:gd name="connsiteX1" fmla="*/ 285750 w 923925"/>
              <a:gd name="connsiteY1" fmla="*/ 438150 h 621268"/>
              <a:gd name="connsiteX2" fmla="*/ 390525 w 923925"/>
              <a:gd name="connsiteY2" fmla="*/ 581025 h 621268"/>
              <a:gd name="connsiteX3" fmla="*/ 552450 w 923925"/>
              <a:gd name="connsiteY3" fmla="*/ 619125 h 621268"/>
              <a:gd name="connsiteX4" fmla="*/ 752475 w 923925"/>
              <a:gd name="connsiteY4" fmla="*/ 609600 h 621268"/>
              <a:gd name="connsiteX5" fmla="*/ 923925 w 923925"/>
              <a:gd name="connsiteY5" fmla="*/ 552450 h 6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3925" h="621268">
                <a:moveTo>
                  <a:pt x="0" y="0"/>
                </a:moveTo>
                <a:cubicBezTo>
                  <a:pt x="110331" y="170656"/>
                  <a:pt x="220663" y="341313"/>
                  <a:pt x="285750" y="438150"/>
                </a:cubicBezTo>
                <a:cubicBezTo>
                  <a:pt x="350837" y="534987"/>
                  <a:pt x="346075" y="550863"/>
                  <a:pt x="390525" y="581025"/>
                </a:cubicBezTo>
                <a:cubicBezTo>
                  <a:pt x="434975" y="611187"/>
                  <a:pt x="492125" y="614363"/>
                  <a:pt x="552450" y="619125"/>
                </a:cubicBezTo>
                <a:cubicBezTo>
                  <a:pt x="612775" y="623888"/>
                  <a:pt x="690562" y="620713"/>
                  <a:pt x="752475" y="609600"/>
                </a:cubicBezTo>
                <a:cubicBezTo>
                  <a:pt x="814388" y="598487"/>
                  <a:pt x="869156" y="575468"/>
                  <a:pt x="923925" y="55245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6829425" y="3739253"/>
            <a:ext cx="714375" cy="337974"/>
          </a:xfrm>
          <a:custGeom>
            <a:avLst/>
            <a:gdLst>
              <a:gd name="connsiteX0" fmla="*/ 0 w 714375"/>
              <a:gd name="connsiteY0" fmla="*/ 0 h 337974"/>
              <a:gd name="connsiteX1" fmla="*/ 133350 w 714375"/>
              <a:gd name="connsiteY1" fmla="*/ 190500 h 337974"/>
              <a:gd name="connsiteX2" fmla="*/ 295275 w 714375"/>
              <a:gd name="connsiteY2" fmla="*/ 314325 h 337974"/>
              <a:gd name="connsiteX3" fmla="*/ 495300 w 714375"/>
              <a:gd name="connsiteY3" fmla="*/ 333375 h 337974"/>
              <a:gd name="connsiteX4" fmla="*/ 647700 w 714375"/>
              <a:gd name="connsiteY4" fmla="*/ 257175 h 337974"/>
              <a:gd name="connsiteX5" fmla="*/ 714375 w 714375"/>
              <a:gd name="connsiteY5" fmla="*/ 95250 h 33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4375" h="337974">
                <a:moveTo>
                  <a:pt x="0" y="0"/>
                </a:moveTo>
                <a:cubicBezTo>
                  <a:pt x="42069" y="69056"/>
                  <a:pt x="84138" y="138113"/>
                  <a:pt x="133350" y="190500"/>
                </a:cubicBezTo>
                <a:cubicBezTo>
                  <a:pt x="182562" y="242887"/>
                  <a:pt x="234950" y="290513"/>
                  <a:pt x="295275" y="314325"/>
                </a:cubicBezTo>
                <a:cubicBezTo>
                  <a:pt x="355600" y="338137"/>
                  <a:pt x="436563" y="342900"/>
                  <a:pt x="495300" y="333375"/>
                </a:cubicBezTo>
                <a:cubicBezTo>
                  <a:pt x="554038" y="323850"/>
                  <a:pt x="611188" y="296862"/>
                  <a:pt x="647700" y="257175"/>
                </a:cubicBezTo>
                <a:cubicBezTo>
                  <a:pt x="684212" y="217488"/>
                  <a:pt x="699293" y="156369"/>
                  <a:pt x="714375" y="9525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07304E0-630B-495B-BA98-035A52A42908}"/>
              </a:ext>
            </a:extLst>
          </p:cNvPr>
          <p:cNvGrpSpPr/>
          <p:nvPr/>
        </p:nvGrpSpPr>
        <p:grpSpPr>
          <a:xfrm flipV="1">
            <a:off x="1999316" y="3277126"/>
            <a:ext cx="435678" cy="715081"/>
            <a:chOff x="4628804" y="5958805"/>
            <a:chExt cx="417844" cy="685810"/>
          </a:xfrm>
        </p:grpSpPr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6B10267E-0656-446C-9A51-C840726D1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4720690" y="6028488"/>
              <a:ext cx="230227" cy="56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6B61E63E-AFC8-4756-B1DC-B8A035DE8BD5}"/>
                </a:ext>
              </a:extLst>
            </p:cNvPr>
            <p:cNvSpPr/>
            <p:nvPr/>
          </p:nvSpPr>
          <p:spPr>
            <a:xfrm>
              <a:off x="4628804" y="5958805"/>
              <a:ext cx="417844" cy="685810"/>
            </a:xfrm>
            <a:prstGeom prst="rect">
              <a:avLst/>
            </a:prstGeom>
            <a:solidFill>
              <a:srgbClr val="4F81BD">
                <a:alpha val="0"/>
              </a:srgbClr>
            </a:solidFill>
            <a:ln w="12700">
              <a:solidFill>
                <a:srgbClr val="FF5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B07304E0-630B-495B-BA98-035A52A42908}"/>
              </a:ext>
            </a:extLst>
          </p:cNvPr>
          <p:cNvGrpSpPr/>
          <p:nvPr/>
        </p:nvGrpSpPr>
        <p:grpSpPr>
          <a:xfrm flipV="1">
            <a:off x="9736130" y="3184935"/>
            <a:ext cx="435678" cy="715081"/>
            <a:chOff x="4628804" y="5958805"/>
            <a:chExt cx="417844" cy="685810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6B10267E-0656-446C-9A51-C840726D1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4720690" y="6028488"/>
              <a:ext cx="230227" cy="567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6B61E63E-AFC8-4756-B1DC-B8A035DE8BD5}"/>
                </a:ext>
              </a:extLst>
            </p:cNvPr>
            <p:cNvSpPr/>
            <p:nvPr/>
          </p:nvSpPr>
          <p:spPr>
            <a:xfrm>
              <a:off x="4628804" y="5958805"/>
              <a:ext cx="417844" cy="685810"/>
            </a:xfrm>
            <a:prstGeom prst="rect">
              <a:avLst/>
            </a:prstGeom>
            <a:solidFill>
              <a:srgbClr val="4F81BD">
                <a:alpha val="0"/>
              </a:srgbClr>
            </a:solidFill>
            <a:ln w="12700">
              <a:solidFill>
                <a:srgbClr val="FF5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.tildacdn.com/tild6162-3132-4662-b361-356536623138/Dentium_superline4.pn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r="22134"/>
          <a:stretch/>
        </p:blipFill>
        <p:spPr bwMode="auto">
          <a:xfrm>
            <a:off x="4179059" y="329236"/>
            <a:ext cx="1125608" cy="201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153D7C-2F1A-4549-9B57-2E9EFCE7DB94}"/>
              </a:ext>
            </a:extLst>
          </p:cNvPr>
          <p:cNvSpPr/>
          <p:nvPr/>
        </p:nvSpPr>
        <p:spPr>
          <a:xfrm>
            <a:off x="4012413" y="2348880"/>
            <a:ext cx="41671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Производство в Южной Корее</a:t>
            </a: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Клинический опыт - 1</a:t>
            </a: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5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лет</a:t>
            </a: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Поверхность покрыта ионами</a:t>
            </a: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Ca(2+)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Высокое соотношение цена-качество</a:t>
            </a: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Надежный имплантат для большинства клинических ситуаций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7189AA-0992-4C5F-92F5-40AC9CA2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27" y="329236"/>
            <a:ext cx="1129964" cy="2019644"/>
          </a:xfrm>
          <a:prstGeom prst="rect">
            <a:avLst/>
          </a:prstGeom>
        </p:spPr>
      </p:pic>
      <p:pic>
        <p:nvPicPr>
          <p:cNvPr id="7" name="Picture 2" descr="https://www.hiossenimplantcanada.ca/wp-content/uploads/2017/08/Osstem-Logo-BOX-COLOR.pn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0791" y="329236"/>
            <a:ext cx="2083132" cy="64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367" y="0"/>
            <a:ext cx="11298216" cy="523220"/>
          </a:xfrm>
          <a:prstGeom prst="rect">
            <a:avLst/>
          </a:prstGeom>
          <a:solidFill>
            <a:srgbClr val="F8F8F8">
              <a:alpha val="3137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десны с помощью пластмассовых коронок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DC98BD23-8D12-43B3-A58A-2C5F9585A9F8}"/>
              </a:ext>
            </a:extLst>
          </p:cNvPr>
          <p:cNvSpPr/>
          <p:nvPr/>
        </p:nvSpPr>
        <p:spPr>
          <a:xfrm>
            <a:off x="4073653" y="2131877"/>
            <a:ext cx="415569" cy="20584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E1813894-5E15-400A-87A6-2583C271F2F2}"/>
              </a:ext>
            </a:extLst>
          </p:cNvPr>
          <p:cNvSpPr/>
          <p:nvPr/>
        </p:nvSpPr>
        <p:spPr>
          <a:xfrm>
            <a:off x="8150789" y="2147584"/>
            <a:ext cx="415569" cy="20584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linical case: Single-tooth restoration with the metal-free, two-piece  ceramic implant system, NobelPearl - Nobel Biocare Blog">
            <a:extLst>
              <a:ext uri="{FF2B5EF4-FFF2-40B4-BE49-F238E27FC236}">
                <a16:creationId xmlns:a16="http://schemas.microsoft.com/office/drawing/2014/main" id="{F65BDBC4-2529-41EC-96CB-935E169F0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080644" y="1380552"/>
            <a:ext cx="1884895" cy="168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87E9D42-F917-46C5-859C-29F4490A4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6333" y="1710957"/>
            <a:ext cx="1047681" cy="104768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388BCEEF-895F-434D-8D5E-2BFA86F17225}"/>
              </a:ext>
            </a:extLst>
          </p:cNvPr>
          <p:cNvSpPr/>
          <p:nvPr/>
        </p:nvSpPr>
        <p:spPr>
          <a:xfrm>
            <a:off x="5776544" y="2131877"/>
            <a:ext cx="415569" cy="20584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Materials 12 03041 g005">
            <a:extLst>
              <a:ext uri="{FF2B5EF4-FFF2-40B4-BE49-F238E27FC236}">
                <a16:creationId xmlns:a16="http://schemas.microsoft.com/office/drawing/2014/main" id="{7D07FEFA-4AFD-4C68-A2A3-D6286687F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4009" y="2245631"/>
            <a:ext cx="1713659" cy="13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1042C3-475F-4EF6-BDB4-78A74F9D42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4009" y="980728"/>
            <a:ext cx="1713659" cy="1227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8260A-8DFF-498E-94E2-FD3C26AF8A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8919" y="980728"/>
            <a:ext cx="1688777" cy="1227599"/>
          </a:xfrm>
          <a:prstGeom prst="rect">
            <a:avLst/>
          </a:prstGeom>
        </p:spPr>
      </p:pic>
      <p:pic>
        <p:nvPicPr>
          <p:cNvPr id="15" name="Picture 2" descr="Materials 12 03041 g005">
            <a:extLst>
              <a:ext uri="{FF2B5EF4-FFF2-40B4-BE49-F238E27FC236}">
                <a16:creationId xmlns:a16="http://schemas.microsoft.com/office/drawing/2014/main" id="{D11336C7-BE0E-4B5A-B586-DF553291E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00193" y="2245631"/>
            <a:ext cx="1677502" cy="13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" y="6443114"/>
            <a:ext cx="2063552" cy="397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l="68175" t="27487" r="12324" b="25996"/>
          <a:stretch/>
        </p:blipFill>
        <p:spPr>
          <a:xfrm>
            <a:off x="8904124" y="3904591"/>
            <a:ext cx="1268602" cy="204469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/>
          <a:srcRect l="46481" t="27487" r="34018" b="25996"/>
          <a:stretch/>
        </p:blipFill>
        <p:spPr>
          <a:xfrm>
            <a:off x="6492586" y="3904591"/>
            <a:ext cx="1268602" cy="204469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/>
          <a:srcRect l="22412" t="27311" r="58087" b="26172"/>
          <a:stretch/>
        </p:blipFill>
        <p:spPr>
          <a:xfrm>
            <a:off x="4443513" y="3904591"/>
            <a:ext cx="1268602" cy="204469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/>
          <a:srcRect l="4268" t="27311" r="76231" b="26172"/>
          <a:stretch/>
        </p:blipFill>
        <p:spPr>
          <a:xfrm>
            <a:off x="2296668" y="3904591"/>
            <a:ext cx="1268602" cy="2044690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42869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11201</TotalTime>
  <Words>287</Words>
  <Application>Microsoft Office PowerPoint</Application>
  <PresentationFormat>Широкоэкранный</PresentationFormat>
  <Paragraphs>86</Paragraphs>
  <Slides>28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Roboto</vt:lpstr>
      <vt:lpstr>Times New Roman</vt:lpstr>
      <vt:lpstr>Тема Office</vt:lpstr>
      <vt:lpstr>Видение команды,  врачей-специалистов клиники «АЛИФМЕД»,  на Ваш путь к идеальной улыбке</vt:lpstr>
      <vt:lpstr>Текущая клиническая ситуация</vt:lpstr>
      <vt:lpstr>Текущая клиническая ситуация</vt:lpstr>
      <vt:lpstr>Текущая клиническая ситуация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лечения: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лечения:</vt:lpstr>
      <vt:lpstr> Совпало ли наше видение с Вашим? </vt:lpstr>
      <vt:lpstr> Готовы ли Вы перейти к следующему этапу сотрудничества?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 Omen</dc:creator>
  <cp:lastModifiedBy>administrator</cp:lastModifiedBy>
  <cp:revision>637</cp:revision>
  <cp:lastPrinted>2021-10-28T17:13:46Z</cp:lastPrinted>
  <dcterms:created xsi:type="dcterms:W3CDTF">2019-12-02T10:43:26Z</dcterms:created>
  <dcterms:modified xsi:type="dcterms:W3CDTF">2024-02-15T05:00:06Z</dcterms:modified>
</cp:coreProperties>
</file>